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35"/>
  </p:notesMasterIdLst>
  <p:sldIdLst>
    <p:sldId id="258" r:id="rId3"/>
    <p:sldId id="270" r:id="rId4"/>
    <p:sldId id="271" r:id="rId5"/>
    <p:sldId id="276" r:id="rId6"/>
    <p:sldId id="257" r:id="rId7"/>
    <p:sldId id="277" r:id="rId8"/>
    <p:sldId id="259" r:id="rId9"/>
    <p:sldId id="266" r:id="rId10"/>
    <p:sldId id="267" r:id="rId11"/>
    <p:sldId id="268" r:id="rId12"/>
    <p:sldId id="269" r:id="rId13"/>
    <p:sldId id="256" r:id="rId14"/>
    <p:sldId id="260" r:id="rId15"/>
    <p:sldId id="278" r:id="rId16"/>
    <p:sldId id="279" r:id="rId17"/>
    <p:sldId id="272" r:id="rId18"/>
    <p:sldId id="273" r:id="rId19"/>
    <p:sldId id="280" r:id="rId20"/>
    <p:sldId id="261" r:id="rId21"/>
    <p:sldId id="262" r:id="rId22"/>
    <p:sldId id="281" r:id="rId23"/>
    <p:sldId id="275" r:id="rId24"/>
    <p:sldId id="263" r:id="rId25"/>
    <p:sldId id="264" r:id="rId26"/>
    <p:sldId id="282" r:id="rId27"/>
    <p:sldId id="283" r:id="rId28"/>
    <p:sldId id="284" r:id="rId29"/>
    <p:sldId id="289" r:id="rId30"/>
    <p:sldId id="285" r:id="rId31"/>
    <p:sldId id="286" r:id="rId32"/>
    <p:sldId id="288" r:id="rId33"/>
    <p:sldId id="27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0078D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72967" autoAdjust="0"/>
  </p:normalViewPr>
  <p:slideViewPr>
    <p:cSldViewPr snapToGrid="0">
      <p:cViewPr varScale="1">
        <p:scale>
          <a:sx n="81" d="100"/>
          <a:sy n="81" d="100"/>
        </p:scale>
        <p:origin x="163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97DA7-F81A-4CAF-9F99-22F73D3F8F85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7E6B0-F238-4098-8CC4-D7DEA6237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0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ADEBD-B601-4FA5-8214-4593C42324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Text Pro Md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HaasGroteskText Pro Md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52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FF6B1-9636-1369-7F1E-1326A9183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F5780D-14CF-A705-8A89-6E09AD3D68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9344DB-4EA8-BCE0-7E35-847F88A03E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E6C2E-0E86-7BC0-F4CB-9662FB9E60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A60C2-9EB9-4353-BEBF-314415084E1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925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A60C2-9EB9-4353-BEBF-314415084E1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179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A60C2-9EB9-4353-BEBF-314415084E1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38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FBB87-755A-74A2-8174-6184F5FDD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4FF0D-6B15-7640-179B-4BA26E5F73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49E61-0E8E-F327-B218-46788FA8B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8957F-D692-0AF4-E963-97BDFD88C8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A60C2-9EB9-4353-BEBF-314415084E1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193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F1B46-0D57-BEB6-3B18-8B232F9B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05CCE8-031F-07AB-8DCD-A51F4A4232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59A536-2113-99D9-04A3-C0F12172EC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6A78F-E5C1-0ABC-0991-8962EE9CD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A60C2-9EB9-4353-BEBF-314415084E1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936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139F1-C48C-2952-A568-36CE72F15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A50212-6E32-4F7A-5289-38B042352C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75F3BE-6D5F-1F68-55E1-7AC4AFF2F8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5E7F3-327F-BD6E-A65C-2B4A8746AE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A60C2-9EB9-4353-BEBF-314415084E1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8958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03919-3F85-065A-3E0B-D66E95767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9EE794-195F-7476-31FE-9300C971B6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212BF7-741D-5AD1-C3AE-168CF31FB6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5D145-48B2-1D34-1402-1E6F78321A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A60C2-9EB9-4353-BEBF-314415084E1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5649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816CA-75C5-6E63-3FCB-944F5B960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E66D22-E414-E33A-72AB-643093F5A8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272C0-20B0-052F-3540-9B29A120AE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A999F-815B-086F-0277-1EAB9E460E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A60C2-9EB9-4353-BEBF-314415084E1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609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A60C2-9EB9-4353-BEBF-314415084E1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4109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A60C2-9EB9-4353-BEBF-314415084E1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425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C04433-4FAE-4312-A994-115D7FF056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95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6B218-452F-0157-5094-0F1B85C63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B981C3-A18F-8F83-C3FA-3AF6D72EB6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E93A18-DDE3-D311-9F57-0671E007D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53AC02-E61E-0D3E-C46B-5C839E2765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3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A60C2-9EB9-4353-BEBF-314415084E1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83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926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125FE-7AD5-C0A6-CB56-0F5486358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93C304-E045-DC1A-9D57-C7E0EAF63E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4CDCB3-21B2-EB4B-B07E-BF5D1F65FC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20818-BFE5-D33F-1AA1-5E900BCDE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A60C2-9EB9-4353-BEBF-314415084E1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1904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A60C2-9EB9-4353-BEBF-314415084E1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936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A60C2-9EB9-4353-BEBF-314415084E1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349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c4a9f2df2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9c4a9f2df2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85547-78E8-F6FC-7A59-A64310DFD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615A6E-7C3F-456A-510C-BF813A6E2B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425AA4-4FA4-910C-4C37-CB5D6489BE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831F7-C672-8D1D-DA6C-4433DB25F2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A60C2-9EB9-4353-BEBF-314415084E1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961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A60C2-9EB9-4353-BEBF-314415084E1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046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A60C2-9EB9-4353-BEBF-314415084E1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667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A60C2-9EB9-4353-BEBF-314415084E1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968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218CD-0AE0-F7BB-9993-27FBFA77F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B882CB-8868-1A55-158A-C638E7F0DA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88A4F4-E7EF-B020-CE9D-D3EF1A5F9C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3442D-B248-A571-054A-EC190116A2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A60C2-9EB9-4353-BEBF-314415084E1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103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FCB1B-E714-B488-1438-F02CA922C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223A25-2B02-502B-58AD-FA0F7D257D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DA8BBE-2245-EDCA-68C3-E2A2CCA04C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FC4C0-41E7-83B1-E05C-75D43DE7E9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A60C2-9EB9-4353-BEBF-314415084E1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565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D4AEF-4971-DB4D-CED2-158A625F9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F1CBB1-CF58-163A-C5A8-A2FAA78127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2D147F-CDAE-FAF0-EDBE-DADB926474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B3F2C-8192-607F-06F4-3269F7821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A60C2-9EB9-4353-BEBF-314415084E1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362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B67AF-D4F4-DF38-BE8A-949E9B89B6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DM Sans 14pt ExtraBold" pitchFamily="2" charset="0"/>
              </a:defRPr>
            </a:lvl1pPr>
          </a:lstStyle>
          <a:p>
            <a:r>
              <a:rPr lang="en-US" dirty="0"/>
              <a:t>Title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91501F-170A-55A2-663A-8C5C180D03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DM Sans 14p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Presenters/Subtitle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3D0D648-4F32-554E-FFF8-4DD046B84AAB}"/>
              </a:ext>
            </a:extLst>
          </p:cNvPr>
          <p:cNvSpPr txBox="1">
            <a:spLocks/>
          </p:cNvSpPr>
          <p:nvPr userDrawn="1"/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M Sans 14p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© 2025 BLACK</a:t>
            </a:r>
            <a:r>
              <a:rPr lang="en-US" b="1" dirty="0"/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7142DC4-1515-815E-40EE-619582796B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8" y="6121638"/>
            <a:ext cx="2011449" cy="81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7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grey letters&#10;&#10;Description automatically generated">
            <a:extLst>
              <a:ext uri="{FF2B5EF4-FFF2-40B4-BE49-F238E27FC236}">
                <a16:creationId xmlns:a16="http://schemas.microsoft.com/office/drawing/2014/main" id="{EB7B6160-1E46-167F-0353-5F5E47865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8" y="6121638"/>
            <a:ext cx="2011452" cy="81572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D80ABD2-5F47-6113-56C6-ED40535AA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DM Sans 14pt Medium" pitchFamily="2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Copyright © 2025 BLACK</a:t>
            </a:r>
            <a:r>
              <a:rPr lang="en-US" b="1" dirty="0">
                <a:solidFill>
                  <a:schemeClr val="tx1"/>
                </a:solidFill>
              </a:rPr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  <p:pic>
        <p:nvPicPr>
          <p:cNvPr id="2" name="Picture 1" descr="A red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B34FDF-3E9D-8361-5350-71E25380B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2" b="52467"/>
          <a:stretch/>
        </p:blipFill>
        <p:spPr>
          <a:xfrm>
            <a:off x="-15881" y="1"/>
            <a:ext cx="12223762" cy="25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84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26847-8BDE-3DA0-9E27-615B47248A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D9871-C276-402D-AC50-11C1EF7774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EDFDEB-B404-BC38-64FC-1002A6B56D4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Subtitle/Text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6C7E6C-FAE3-8B6E-9003-C7C0C16A82F8}"/>
              </a:ext>
            </a:extLst>
          </p:cNvPr>
          <p:cNvCxnSpPr>
            <a:cxnSpLocks/>
          </p:cNvCxnSpPr>
          <p:nvPr userDrawn="1"/>
        </p:nvCxnSpPr>
        <p:spPr>
          <a:xfrm>
            <a:off x="839788" y="2057400"/>
            <a:ext cx="3932237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background with grey letters&#10;&#10;Description automatically generated">
            <a:extLst>
              <a:ext uri="{FF2B5EF4-FFF2-40B4-BE49-F238E27FC236}">
                <a16:creationId xmlns:a16="http://schemas.microsoft.com/office/drawing/2014/main" id="{52119726-00B4-AA96-5395-3B396AB053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8" y="6121638"/>
            <a:ext cx="2011452" cy="815721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13BAF4B-3B00-46EA-3160-37F6A3B5B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DM Sans 14pt Medium" pitchFamily="2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Copyright © 2025 BLACK</a:t>
            </a:r>
            <a:r>
              <a:rPr lang="en-US" b="1" dirty="0">
                <a:solidFill>
                  <a:schemeClr val="tx1"/>
                </a:solidFill>
              </a:rPr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  <p:pic>
        <p:nvPicPr>
          <p:cNvPr id="5" name="Picture 4" descr="A red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142F02C-E924-96EB-4C9A-5A9671B443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2" b="52467"/>
          <a:stretch/>
        </p:blipFill>
        <p:spPr>
          <a:xfrm>
            <a:off x="-15881" y="1"/>
            <a:ext cx="12223762" cy="25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32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453A6-2C23-72C9-337D-F9A50F4E55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E7E613-E39B-2C69-A891-A98F42607B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255AA-5E61-EA42-C2C1-8FDA313EC27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Subtitle/Text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90D3B95-574A-0DDF-5533-D3295833F358}"/>
              </a:ext>
            </a:extLst>
          </p:cNvPr>
          <p:cNvCxnSpPr>
            <a:cxnSpLocks/>
          </p:cNvCxnSpPr>
          <p:nvPr userDrawn="1"/>
        </p:nvCxnSpPr>
        <p:spPr>
          <a:xfrm>
            <a:off x="839788" y="2057400"/>
            <a:ext cx="3932237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background with grey letters&#10;&#10;Description automatically generated">
            <a:extLst>
              <a:ext uri="{FF2B5EF4-FFF2-40B4-BE49-F238E27FC236}">
                <a16:creationId xmlns:a16="http://schemas.microsoft.com/office/drawing/2014/main" id="{D9552EE4-BD79-0785-9BF9-D4013E5D38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8" y="6121638"/>
            <a:ext cx="2011452" cy="815721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5B77CF5-7F43-75C9-4BF0-E2AD1DBE9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DM Sans 14pt Medium" pitchFamily="2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Copyright © 2025 BLACK</a:t>
            </a:r>
            <a:r>
              <a:rPr lang="en-US" b="1" dirty="0">
                <a:solidFill>
                  <a:schemeClr val="tx1"/>
                </a:solidFill>
              </a:rPr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  <p:pic>
        <p:nvPicPr>
          <p:cNvPr id="5" name="Picture 4" descr="A red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5133489-84A2-0FF1-A554-2F751D3BC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2" b="52467"/>
          <a:stretch/>
        </p:blipFill>
        <p:spPr>
          <a:xfrm>
            <a:off x="-15881" y="1"/>
            <a:ext cx="12223762" cy="25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24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D3BFD-5BD7-73CB-003E-EB36B955DD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D96EA-344E-8DD1-4A17-DE1FEF4C81AA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>
            <a:normAutofit/>
          </a:bodyPr>
          <a:lstStyle>
            <a:lvl2pPr marL="457200" indent="0">
              <a:buNone/>
              <a:defRPr/>
            </a:lvl2pPr>
            <a:lvl5pPr marL="2114550" indent="-285750">
              <a:buFont typeface="Arial" panose="020B0604020202020204" pitchFamily="34" charset="0"/>
              <a:buChar char="•"/>
              <a:defRPr sz="2800"/>
            </a:lvl5pPr>
          </a:lstStyle>
          <a:p>
            <a:pPr lvl="4"/>
            <a:r>
              <a:rPr lang="en-US" dirty="0"/>
              <a:t>Content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CC43D9-E5E0-6C83-3E2C-33A4344D57AD}"/>
              </a:ext>
            </a:extLst>
          </p:cNvPr>
          <p:cNvCxnSpPr>
            <a:cxnSpLocks/>
          </p:cNvCxnSpPr>
          <p:nvPr userDrawn="1"/>
        </p:nvCxnSpPr>
        <p:spPr>
          <a:xfrm>
            <a:off x="838200" y="1717676"/>
            <a:ext cx="1051560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background with grey letters&#10;&#10;Description automatically generated">
            <a:extLst>
              <a:ext uri="{FF2B5EF4-FFF2-40B4-BE49-F238E27FC236}">
                <a16:creationId xmlns:a16="http://schemas.microsoft.com/office/drawing/2014/main" id="{8361A3CC-978A-C51E-0880-4EC286297A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8" y="6121638"/>
            <a:ext cx="2011452" cy="815721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189D3ED-9415-599A-4E20-B6AE3A734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DM Sans 14pt Medium" pitchFamily="2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Copyright © 2025 BLACK</a:t>
            </a:r>
            <a:r>
              <a:rPr lang="en-US" b="1" dirty="0">
                <a:solidFill>
                  <a:schemeClr val="tx1"/>
                </a:solidFill>
              </a:rPr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  <p:pic>
        <p:nvPicPr>
          <p:cNvPr id="10" name="Picture 9" descr="A red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528C61A-97BE-F8FC-035C-29463F6FBC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2" b="52467"/>
          <a:stretch/>
        </p:blipFill>
        <p:spPr>
          <a:xfrm>
            <a:off x="-15881" y="1"/>
            <a:ext cx="12223762" cy="25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21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3B3739-F653-72D0-A82C-53F46FCDFE86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C8F3D6-5667-C143-0A86-271E02B05AEE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476783-8289-AAC9-37C2-105FF2CBC455}"/>
              </a:ext>
            </a:extLst>
          </p:cNvPr>
          <p:cNvCxnSpPr>
            <a:cxnSpLocks/>
          </p:cNvCxnSpPr>
          <p:nvPr userDrawn="1"/>
        </p:nvCxnSpPr>
        <p:spPr>
          <a:xfrm>
            <a:off x="8724900" y="365125"/>
            <a:ext cx="0" cy="5811838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background with grey letters&#10;&#10;Description automatically generated">
            <a:extLst>
              <a:ext uri="{FF2B5EF4-FFF2-40B4-BE49-F238E27FC236}">
                <a16:creationId xmlns:a16="http://schemas.microsoft.com/office/drawing/2014/main" id="{FAA160DD-DA01-A930-B8DB-7768546A74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8" y="6121638"/>
            <a:ext cx="2011452" cy="815721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CCAD11F-A10E-E971-E66F-B684A1E79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DM Sans 14pt Medium" pitchFamily="2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Copyright © 2025 BLACK</a:t>
            </a:r>
            <a:r>
              <a:rPr lang="en-US" b="1" dirty="0">
                <a:solidFill>
                  <a:schemeClr val="tx1"/>
                </a:solidFill>
              </a:rPr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  <p:pic>
        <p:nvPicPr>
          <p:cNvPr id="4" name="Picture 3" descr="A red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E8732B6-C241-DED0-B25B-B1A2AE3B4D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2" b="52467"/>
          <a:stretch/>
        </p:blipFill>
        <p:spPr>
          <a:xfrm>
            <a:off x="-15881" y="1"/>
            <a:ext cx="12223762" cy="25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92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close">
  <p:cSld name="Presentation close">
    <p:bg>
      <p:bgPr>
        <a:solidFill>
          <a:srgbClr val="434343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3F40626-F421-BC78-65B8-38D501F628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164" y="6121637"/>
            <a:ext cx="2011446" cy="815721"/>
          </a:xfrm>
          <a:prstGeom prst="rect">
            <a:avLst/>
          </a:prstGeom>
        </p:spPr>
      </p:pic>
      <p:sp>
        <p:nvSpPr>
          <p:cNvPr id="160" name="Google Shape;160;p21"/>
          <p:cNvSpPr txBox="1">
            <a:spLocks noGrp="1"/>
          </p:cNvSpPr>
          <p:nvPr>
            <p:ph type="title" hasCustomPrompt="1"/>
          </p:nvPr>
        </p:nvSpPr>
        <p:spPr>
          <a:xfrm>
            <a:off x="972599" y="1763267"/>
            <a:ext cx="10272108" cy="2236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r>
              <a:rPr lang="en-US" sz="4800"/>
              <a:t>Thank you for your attention. </a:t>
            </a:r>
            <a:br>
              <a:rPr lang="en-US" sz="4800"/>
            </a:br>
            <a:br>
              <a:rPr lang="en-US"/>
            </a:br>
            <a:r>
              <a:rPr lang="en-US"/>
              <a:t>Questions?</a:t>
            </a:r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265B3C0-CAFB-0EB7-657E-CB99FE02C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3991" y="6401172"/>
            <a:ext cx="21331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/>
                </a:solidFill>
                <a:latin typeface="Neue Haas Grotesk Text Pro" panose="020B0504020202020204" pitchFamily="34" charset="0"/>
              </a:defRPr>
            </a:lvl1pPr>
          </a:lstStyle>
          <a:p>
            <a:r>
              <a:rPr lang="en-US" sz="1000" dirty="0"/>
              <a:t>Copyright © 2025 Black Hills AI</a:t>
            </a:r>
          </a:p>
        </p:txBody>
      </p:sp>
    </p:spTree>
    <p:extLst>
      <p:ext uri="{BB962C8B-B14F-4D97-AF65-F5344CB8AC3E}">
        <p14:creationId xmlns:p14="http://schemas.microsoft.com/office/powerpoint/2010/main" val="3041846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42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72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4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35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and black background with white dots&#10;&#10;Description automatically generated">
            <a:extLst>
              <a:ext uri="{FF2B5EF4-FFF2-40B4-BE49-F238E27FC236}">
                <a16:creationId xmlns:a16="http://schemas.microsoft.com/office/drawing/2014/main" id="{63044861-3048-B3F4-245F-51F7ADF7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0"/>
            <a:ext cx="12192000" cy="6858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9B67AF-D4F4-DF38-BE8A-949E9B89B6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DM Sans 14pt ExtraBold" pitchFamily="2" charset="0"/>
              </a:defRPr>
            </a:lvl1pPr>
          </a:lstStyle>
          <a:p>
            <a:r>
              <a:rPr lang="en-US" dirty="0"/>
              <a:t>Title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91501F-170A-55A2-663A-8C5C180D03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DM Sans 14p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Presenters/Subtitle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9B41B8D-68D8-6C9E-020B-233B65989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DM Sans 14pt Medium" pitchFamily="2" charset="0"/>
              </a:defRPr>
            </a:lvl1pPr>
          </a:lstStyle>
          <a:p>
            <a:r>
              <a:rPr lang="en-US" dirty="0"/>
              <a:t>Copyright © 2025 BLACK</a:t>
            </a:r>
            <a:r>
              <a:rPr lang="en-US" b="1" dirty="0"/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BA656A7-CD4C-5730-F199-64CBC3AF29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8" y="6121638"/>
            <a:ext cx="2011449" cy="81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64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59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36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9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77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95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016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16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lines and dots&#10;&#10;Description automatically generated">
            <a:extLst>
              <a:ext uri="{FF2B5EF4-FFF2-40B4-BE49-F238E27FC236}">
                <a16:creationId xmlns:a16="http://schemas.microsoft.com/office/drawing/2014/main" id="{659C72D0-C762-1152-E8F1-672C75342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9B67AF-D4F4-DF38-BE8A-949E9B89B6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DM Sans 14pt ExtraBold" pitchFamily="2" charset="0"/>
              </a:defRPr>
            </a:lvl1pPr>
          </a:lstStyle>
          <a:p>
            <a:r>
              <a:rPr lang="en-US" dirty="0"/>
              <a:t>Title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91501F-170A-55A2-663A-8C5C180D03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DM Sans 14p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Presenters/Subtitle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60B3E-EFD3-907C-3DA6-710989669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DM Sans 14pt Medium" pitchFamily="2" charset="0"/>
              </a:defRPr>
            </a:lvl1pPr>
          </a:lstStyle>
          <a:p>
            <a:r>
              <a:rPr lang="en-US" dirty="0"/>
              <a:t>Copyright © 2025 BLACK</a:t>
            </a:r>
            <a:r>
              <a:rPr lang="en-US" b="1" dirty="0"/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0754D31-EC08-4EFC-8DF7-26C64D1156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8" y="6121638"/>
            <a:ext cx="2011449" cy="81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6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and black background&#10;&#10;Description automatically generated">
            <a:extLst>
              <a:ext uri="{FF2B5EF4-FFF2-40B4-BE49-F238E27FC236}">
                <a16:creationId xmlns:a16="http://schemas.microsoft.com/office/drawing/2014/main" id="{F72E2C4D-95E3-A716-065E-2B8AF0F4B9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t="1323" r="4341" b="35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9B67AF-D4F4-DF38-BE8A-949E9B89B6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DM Sans 14pt ExtraBold" pitchFamily="2" charset="0"/>
              </a:defRPr>
            </a:lvl1pPr>
          </a:lstStyle>
          <a:p>
            <a:r>
              <a:rPr lang="en-US" dirty="0"/>
              <a:t>Title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91501F-170A-55A2-663A-8C5C180D039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DM Sans 14p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Presenters/Subtitle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60B3E-EFD3-907C-3DA6-710989669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DM Sans 14pt Medium" pitchFamily="2" charset="0"/>
              </a:defRPr>
            </a:lvl1pPr>
          </a:lstStyle>
          <a:p>
            <a:r>
              <a:rPr lang="en-US" dirty="0"/>
              <a:t>Copyright © 2025 BLACK</a:t>
            </a:r>
            <a:r>
              <a:rPr lang="en-US" b="1" dirty="0"/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0754D31-EC08-4EFC-8DF7-26C64D1156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8" y="6121638"/>
            <a:ext cx="2011449" cy="81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4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4DE3D-98CE-4AE9-FAD4-034A6856E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78343-BD82-7654-DB61-88F7E181A79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88B1594-6CE8-4B20-3541-90D977E6A4F0}"/>
              </a:ext>
            </a:extLst>
          </p:cNvPr>
          <p:cNvCxnSpPr>
            <a:cxnSpLocks/>
          </p:cNvCxnSpPr>
          <p:nvPr userDrawn="1"/>
        </p:nvCxnSpPr>
        <p:spPr>
          <a:xfrm>
            <a:off x="831850" y="4562475"/>
            <a:ext cx="105156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6D2D7C9-39A4-D89B-B04C-5B57D12F5A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8" y="6121638"/>
            <a:ext cx="2011449" cy="815720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02235EC-F23D-4EB0-3FEE-52F7B4196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DM Sans 14pt Medium" pitchFamily="2" charset="0"/>
              </a:defRPr>
            </a:lvl1pPr>
          </a:lstStyle>
          <a:p>
            <a:r>
              <a:rPr lang="en-US" dirty="0"/>
              <a:t>Copyright © 2025 BLACK</a:t>
            </a:r>
            <a:r>
              <a:rPr lang="en-US" b="1" dirty="0"/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3588622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E5986-EC35-B204-6F7E-C91C445B6B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22768-82D6-B55A-2595-4A9F85E96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FC7E47-4709-97C8-D486-B0F117D5C703}"/>
              </a:ext>
            </a:extLst>
          </p:cNvPr>
          <p:cNvCxnSpPr>
            <a:cxnSpLocks/>
          </p:cNvCxnSpPr>
          <p:nvPr userDrawn="1"/>
        </p:nvCxnSpPr>
        <p:spPr>
          <a:xfrm>
            <a:off x="838200" y="1717676"/>
            <a:ext cx="1051560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ack background with grey letters&#10;&#10;Description automatically generated">
            <a:extLst>
              <a:ext uri="{FF2B5EF4-FFF2-40B4-BE49-F238E27FC236}">
                <a16:creationId xmlns:a16="http://schemas.microsoft.com/office/drawing/2014/main" id="{13A35C61-73BF-04CF-6E63-EE8E8ED775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8" y="6121638"/>
            <a:ext cx="2011452" cy="815721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FAC86A6-AE3A-88AF-E081-48B7C342D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DM Sans 14pt Medium" pitchFamily="2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Copyright © 2025 BLACK</a:t>
            </a:r>
            <a:r>
              <a:rPr lang="en-US" b="1" dirty="0">
                <a:solidFill>
                  <a:schemeClr val="tx1"/>
                </a:solidFill>
              </a:rPr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  <p:pic>
        <p:nvPicPr>
          <p:cNvPr id="4" name="Picture 3" descr="A red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32D92E7-4C62-32D5-EB29-7960DD90D1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2" b="52467"/>
          <a:stretch/>
        </p:blipFill>
        <p:spPr>
          <a:xfrm>
            <a:off x="-15881" y="1"/>
            <a:ext cx="12223762" cy="25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85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2EBEE-467C-2C1D-FDDE-E5792B758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66670-3F8C-4686-D5CB-16F4A1F228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F3E15-FECE-7AA0-603E-B241F7D7E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87ABAD-DE6C-E25A-9497-A19ECA6B391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717676"/>
            <a:ext cx="1051560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black background with grey letters&#10;&#10;Description automatically generated">
            <a:extLst>
              <a:ext uri="{FF2B5EF4-FFF2-40B4-BE49-F238E27FC236}">
                <a16:creationId xmlns:a16="http://schemas.microsoft.com/office/drawing/2014/main" id="{7DD9EDD9-808D-342C-12F1-84AD185116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8" y="6121638"/>
            <a:ext cx="2011452" cy="815721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0C72345-4FC7-BE05-2D87-1ABDA72A2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DM Sans 14pt Medium" pitchFamily="2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Copyright © 2025 BLACK</a:t>
            </a:r>
            <a:r>
              <a:rPr lang="en-US" b="1" dirty="0">
                <a:solidFill>
                  <a:schemeClr val="tx1"/>
                </a:solidFill>
              </a:rPr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  <p:pic>
        <p:nvPicPr>
          <p:cNvPr id="13" name="Picture 12" descr="A red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5BDE7EB-C63F-6ECA-EC49-2CC423C9EC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2" b="52467"/>
          <a:stretch/>
        </p:blipFill>
        <p:spPr>
          <a:xfrm>
            <a:off x="-15881" y="1"/>
            <a:ext cx="12223762" cy="25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87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E536D-DDF6-2CCD-1ED1-A1618921F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33FAE-C09F-08CE-9E07-08908A8E7E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57E9E-381B-1444-B71A-7AC4267B96F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88150C-C966-97A9-3234-6086AA6DB6F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DD88D6-B8AD-975F-5276-63EAC11D7325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</p:txBody>
      </p:sp>
      <p:pic>
        <p:nvPicPr>
          <p:cNvPr id="10" name="Picture 9" descr="A black background with grey letters&#10;&#10;Description automatically generated">
            <a:extLst>
              <a:ext uri="{FF2B5EF4-FFF2-40B4-BE49-F238E27FC236}">
                <a16:creationId xmlns:a16="http://schemas.microsoft.com/office/drawing/2014/main" id="{66319DE4-7033-7529-EE3E-489626A792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8" y="6121638"/>
            <a:ext cx="2011452" cy="815721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A598A3D-B3F4-4884-15DB-FD06DACD9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DM Sans 14pt Medium" pitchFamily="2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Copyright © 2025 BLACK</a:t>
            </a:r>
            <a:r>
              <a:rPr lang="en-US" b="1" dirty="0">
                <a:solidFill>
                  <a:schemeClr val="tx1"/>
                </a:solidFill>
              </a:rPr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  <p:pic>
        <p:nvPicPr>
          <p:cNvPr id="12" name="Picture 11" descr="A red and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64144E1-5C66-D48E-C5A4-6548383BE9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2" b="52467"/>
          <a:stretch/>
        </p:blipFill>
        <p:spPr>
          <a:xfrm>
            <a:off x="-15881" y="1"/>
            <a:ext cx="12223762" cy="25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98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9B3C9-7FA3-E889-268D-D08107038E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DCF3A9-04F0-FF53-DEE4-2ADB98D0A317}"/>
              </a:ext>
            </a:extLst>
          </p:cNvPr>
          <p:cNvCxnSpPr>
            <a:cxnSpLocks/>
          </p:cNvCxnSpPr>
          <p:nvPr userDrawn="1"/>
        </p:nvCxnSpPr>
        <p:spPr>
          <a:xfrm>
            <a:off x="838200" y="1717676"/>
            <a:ext cx="10515600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FA3D401-2E1A-5938-A867-E48A63664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DM Sans 14pt Medium" pitchFamily="2" charset="0"/>
              </a:defRPr>
            </a:lvl1pPr>
          </a:lstStyle>
          <a:p>
            <a:r>
              <a:rPr lang="en-US" dirty="0"/>
              <a:t>Copyright © 2025 BLACK</a:t>
            </a:r>
            <a:r>
              <a:rPr lang="en-US" b="1" dirty="0"/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A21DDEE-0F37-0C74-8E32-D7239C71FF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8" y="6121638"/>
            <a:ext cx="2011449" cy="81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84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4B2F7F-A110-E65D-9E1D-C5335BB1C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C113A-39FC-2F63-8FF0-4FEDF6EEE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02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1" r:id="rId5"/>
    <p:sldLayoutId id="2147483650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DM Sans 14p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M Sans 14p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M Sans 14p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M Sans 14p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M Sans 14p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M Sans 14p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7/15/2026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1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ywoxsen.in/project/genai_ml_job_market/minnesota.php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C21FC-7A02-43CA-137D-CDB6EBF34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242" y="1249334"/>
            <a:ext cx="11245515" cy="2488477"/>
          </a:xfrm>
        </p:spPr>
        <p:txBody>
          <a:bodyPr>
            <a:normAutofit/>
          </a:bodyPr>
          <a:lstStyle/>
          <a:p>
            <a:r>
              <a:rPr lang="en-US" dirty="0"/>
              <a:t>Highest Exposure, Highest Stakes: AI's Impact on Work</a:t>
            </a:r>
            <a:endParaRPr lang="en-US" sz="4800" dirty="0"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E691C33-8AF5-22D6-BB31-A94BE76B82E8}"/>
              </a:ext>
            </a:extLst>
          </p:cNvPr>
          <p:cNvSpPr txBox="1">
            <a:spLocks/>
          </p:cNvSpPr>
          <p:nvPr/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M Sans 14p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Copyright © 2025 BLACK</a:t>
            </a:r>
            <a:r>
              <a:rPr lang="en-US" b="1" dirty="0"/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993F286-B1F5-9410-254E-4010AC9FDA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952904"/>
            <a:ext cx="9144000" cy="1655762"/>
          </a:xfrm>
        </p:spPr>
        <p:txBody>
          <a:bodyPr/>
          <a:lstStyle/>
          <a:p>
            <a:r>
              <a:rPr lang="en-US" dirty="0"/>
              <a:t>Leveraging AI and Model Context Protocol (MCP) to Automate Complex Patent Workflows</a:t>
            </a:r>
          </a:p>
        </p:txBody>
      </p:sp>
    </p:spTree>
    <p:extLst>
      <p:ext uri="{BB962C8B-B14F-4D97-AF65-F5344CB8AC3E}">
        <p14:creationId xmlns:p14="http://schemas.microsoft.com/office/powerpoint/2010/main" val="725274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A2FFDB-48FD-97C6-3045-48BB8AD48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609A95-6159-86A7-3937-E90CFFAE22EA}"/>
              </a:ext>
            </a:extLst>
          </p:cNvPr>
          <p:cNvSpPr txBox="1"/>
          <p:nvPr/>
        </p:nvSpPr>
        <p:spPr>
          <a:xfrm>
            <a:off x="2438400" y="914401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3600" b="1">
                <a:solidFill>
                  <a:srgbClr val="00FFFF"/>
                </a:solidFill>
              </a:defRPr>
            </a:pPr>
            <a:r>
              <a:rPr lang="en-US" sz="3600" b="1" dirty="0">
                <a:solidFill>
                  <a:srgbClr val="00FFFF"/>
                </a:solidFill>
                <a:latin typeface="Calibri"/>
              </a:rPr>
              <a:t>WORKER ANXIETY ABOUT AI</a:t>
            </a:r>
            <a:endParaRPr sz="3600" b="1" dirty="0">
              <a:solidFill>
                <a:srgbClr val="00FFFF"/>
              </a:solidFill>
              <a:latin typeface="Calibri"/>
            </a:endParaRP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D75E359-0A42-392A-A24D-B00D0F7D6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255" y="2373676"/>
            <a:ext cx="4361746" cy="2489519"/>
          </a:xfrm>
          <a:prstGeom prst="rect">
            <a:avLst/>
          </a:prstGeom>
        </p:spPr>
      </p:pic>
      <p:pic>
        <p:nvPicPr>
          <p:cNvPr id="8" name="Picture 7" descr="A graph with text on it&#10;&#10;AI-generated content may be incorrect.">
            <a:extLst>
              <a:ext uri="{FF2B5EF4-FFF2-40B4-BE49-F238E27FC236}">
                <a16:creationId xmlns:a16="http://schemas.microsoft.com/office/drawing/2014/main" id="{16BA0E27-1665-F7CF-C0EE-095AAB730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923" y="2395928"/>
            <a:ext cx="4140823" cy="24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72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42676A-C648-7C50-6EC4-B20EC4770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1107BE-18C2-9A7D-66E8-ADF27324C10F}"/>
              </a:ext>
            </a:extLst>
          </p:cNvPr>
          <p:cNvSpPr txBox="1"/>
          <p:nvPr/>
        </p:nvSpPr>
        <p:spPr>
          <a:xfrm>
            <a:off x="1936378" y="735108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3600" b="1">
                <a:solidFill>
                  <a:srgbClr val="00FFFF"/>
                </a:solidFill>
              </a:defRPr>
            </a:pPr>
            <a:r>
              <a:rPr lang="en-US" sz="3600" b="1" dirty="0">
                <a:solidFill>
                  <a:srgbClr val="00FFFF"/>
                </a:solidFill>
                <a:latin typeface="Calibri"/>
              </a:rPr>
              <a:t>LEGISLATIVE INACTIVITY</a:t>
            </a:r>
            <a:endParaRPr sz="3600" b="1" dirty="0">
              <a:solidFill>
                <a:srgbClr val="00FFFF"/>
              </a:solidFill>
              <a:latin typeface="Calibri"/>
            </a:endParaRPr>
          </a:p>
        </p:txBody>
      </p:sp>
      <p:pic>
        <p:nvPicPr>
          <p:cNvPr id="4" name="Picture 3" descr="A screenshot of a white text&#10;&#10;AI-generated content may be incorrect.">
            <a:extLst>
              <a:ext uri="{FF2B5EF4-FFF2-40B4-BE49-F238E27FC236}">
                <a16:creationId xmlns:a16="http://schemas.microsoft.com/office/drawing/2014/main" id="{F1B1C70A-2096-7221-9CD6-F0F7DD9F7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134" y="1915435"/>
            <a:ext cx="4794961" cy="1395036"/>
          </a:xfrm>
          <a:prstGeom prst="rect">
            <a:avLst/>
          </a:prstGeom>
        </p:spPr>
      </p:pic>
      <p:pic>
        <p:nvPicPr>
          <p:cNvPr id="5" name="Picture 4" descr="A screenshot of a white background&#10;&#10;AI-generated content may be incorrect.">
            <a:extLst>
              <a:ext uri="{FF2B5EF4-FFF2-40B4-BE49-F238E27FC236}">
                <a16:creationId xmlns:a16="http://schemas.microsoft.com/office/drawing/2014/main" id="{B52FCC69-D5E4-34A0-BE60-406A05528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960" y="570622"/>
            <a:ext cx="3592168" cy="1652626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64AC42F-1448-89A3-EDE6-32C78EFB6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6838" y="3074219"/>
            <a:ext cx="3798291" cy="3380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68C671-D810-6D98-27BC-B3A54ED60BD9}"/>
              </a:ext>
            </a:extLst>
          </p:cNvPr>
          <p:cNvSpPr txBox="1"/>
          <p:nvPr/>
        </p:nvSpPr>
        <p:spPr>
          <a:xfrm>
            <a:off x="3531602" y="1518813"/>
            <a:ext cx="1233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00FFFF"/>
                </a:solidFill>
                <a:latin typeface="Calibri"/>
              </a:rPr>
              <a:t>Minnesota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38C7DC-EC1B-96C6-5E7E-1BD8C63913BB}"/>
              </a:ext>
            </a:extLst>
          </p:cNvPr>
          <p:cNvSpPr txBox="1"/>
          <p:nvPr/>
        </p:nvSpPr>
        <p:spPr>
          <a:xfrm>
            <a:off x="8182285" y="20129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00FFFF"/>
                </a:solidFill>
                <a:latin typeface="Calibri"/>
              </a:rPr>
              <a:t>Illinois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35F787-78E3-3374-713E-F1D9F9431A37}"/>
              </a:ext>
            </a:extLst>
          </p:cNvPr>
          <p:cNvSpPr txBox="1"/>
          <p:nvPr/>
        </p:nvSpPr>
        <p:spPr>
          <a:xfrm>
            <a:off x="8234029" y="2718866"/>
            <a:ext cx="683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00FFFF"/>
                </a:solidFill>
                <a:latin typeface="Calibri"/>
              </a:rPr>
              <a:t>Texas</a:t>
            </a:r>
          </a:p>
        </p:txBody>
      </p:sp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679F530-4F08-1390-167C-F8462C355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4036" y="3637886"/>
            <a:ext cx="4400965" cy="251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72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914401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3600" b="1">
                <a:solidFill>
                  <a:srgbClr val="00FFFF"/>
                </a:solidFill>
              </a:defRPr>
            </a:pPr>
            <a:r>
              <a:rPr sz="3600" b="1">
                <a:solidFill>
                  <a:srgbClr val="00FFFF"/>
                </a:solidFill>
                <a:latin typeface="Calibri"/>
              </a:rPr>
              <a:t>EXPOSURE ≠ REPLACEMENT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00" y="1828801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800" b="0">
                <a:solidFill>
                  <a:srgbClr val="FFFFFF"/>
                </a:solidFill>
              </a:defRPr>
            </a:pPr>
            <a:r>
              <a:rPr>
                <a:solidFill>
                  <a:srgbClr val="FFFFFF"/>
                </a:solidFill>
                <a:latin typeface="Calibri"/>
              </a:rPr>
              <a:t>Exposure measures the degree to which AI can assist, augment, or automate specific tasks—not the elimination of the worker.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0" y="3474721"/>
            <a:ext cx="228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200" b="1">
                <a:solidFill>
                  <a:srgbClr val="00FFFF"/>
                </a:solidFill>
              </a:defRPr>
            </a:pPr>
            <a:r>
              <a:rPr sz="2200" b="1">
                <a:solidFill>
                  <a:srgbClr val="00FFFF"/>
                </a:solidFill>
                <a:latin typeface="Calibri"/>
              </a:rPr>
              <a:t>AUGMENTATION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0" y="393192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400" b="0">
                <a:solidFill>
                  <a:srgbClr val="FFFFFF"/>
                </a:solidFill>
              </a:defRPr>
            </a:pPr>
            <a:r>
              <a:rPr sz="1400">
                <a:solidFill>
                  <a:srgbClr val="FFFFFF"/>
                </a:solidFill>
                <a:latin typeface="Calibri"/>
              </a:rPr>
              <a:t>AI handles the drudge work; human productivity scales.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53584" y="3474721"/>
            <a:ext cx="25054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200" b="1">
                <a:solidFill>
                  <a:srgbClr val="00FFFF"/>
                </a:solidFill>
              </a:defRPr>
            </a:pPr>
            <a:r>
              <a:rPr sz="2200" b="1" dirty="0">
                <a:solidFill>
                  <a:srgbClr val="00FFFF"/>
                </a:solidFill>
                <a:latin typeface="Calibri"/>
              </a:rPr>
              <a:t>TRANSFORMATION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0" y="3931920"/>
            <a:ext cx="228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400" b="0">
                <a:solidFill>
                  <a:srgbClr val="FFFFFF"/>
                </a:solidFill>
              </a:defRPr>
            </a:pPr>
            <a:r>
              <a:rPr sz="1400">
                <a:solidFill>
                  <a:srgbClr val="FFFFFF"/>
                </a:solidFill>
                <a:latin typeface="Calibri"/>
              </a:rPr>
              <a:t>The nature of the role evolves (e.g., Writer to Editor).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24800" y="3474721"/>
            <a:ext cx="228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200" b="1">
                <a:solidFill>
                  <a:srgbClr val="FF6464"/>
                </a:solidFill>
              </a:defRPr>
            </a:pPr>
            <a:r>
              <a:rPr sz="2200" b="1">
                <a:solidFill>
                  <a:srgbClr val="FF6464"/>
                </a:solidFill>
                <a:latin typeface="Calibri"/>
              </a:rPr>
              <a:t>DISPLACEMENT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4800" y="3931920"/>
            <a:ext cx="228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400" b="0">
                <a:solidFill>
                  <a:srgbClr val="FFFFFF"/>
                </a:solidFill>
              </a:defRPr>
            </a:pPr>
            <a:r>
              <a:rPr sz="1400">
                <a:solidFill>
                  <a:srgbClr val="FFFFFF"/>
                </a:solidFill>
                <a:latin typeface="Calibri"/>
              </a:rPr>
              <a:t>Only a subset of exposure leads to full task replacement.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1200" y="6217920"/>
            <a:ext cx="4810932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 sz="900" i="1">
                <a:solidFill>
                  <a:srgbClr val="B4B4B4"/>
                </a:solidFill>
              </a:defRPr>
            </a:pPr>
            <a:r>
              <a:rPr sz="900" i="1">
                <a:solidFill>
                  <a:srgbClr val="B4B4B4"/>
                </a:solidFill>
                <a:latin typeface="Calibri"/>
              </a:rPr>
              <a:t>Source: Felten, Raj, and Seamans (2023) 'Occupational Heterogeneity in Exposure to Generative AI'.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914401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3600" b="1">
                <a:solidFill>
                  <a:srgbClr val="00FFFF"/>
                </a:solidFill>
              </a:defRPr>
            </a:pPr>
            <a:r>
              <a:rPr sz="3600" b="1">
                <a:solidFill>
                  <a:srgbClr val="00FFFF"/>
                </a:solidFill>
                <a:latin typeface="Calibri"/>
              </a:rPr>
              <a:t>DATA-DRIVEN PRECISION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00" y="1645921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800" b="0">
                <a:solidFill>
                  <a:srgbClr val="FFFFFF"/>
                </a:solidFill>
              </a:defRPr>
            </a:pPr>
            <a:r>
              <a:rPr>
                <a:solidFill>
                  <a:srgbClr val="FFFFFF"/>
                </a:solidFill>
                <a:latin typeface="Calibri"/>
              </a:rPr>
              <a:t>We merged global AI benchmarks with Minnesota’s real-time payroll data to see exactly where the frontier meets the workforce.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0" y="2743200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000" b="1">
                <a:solidFill>
                  <a:srgbClr val="00FFFF"/>
                </a:solidFill>
              </a:defRPr>
            </a:pPr>
            <a:r>
              <a:rPr sz="2000" b="1" dirty="0">
                <a:solidFill>
                  <a:srgbClr val="00FFFF"/>
                </a:solidFill>
                <a:latin typeface="Calibri"/>
              </a:rPr>
              <a:t>1. GLOBAL BENCHMARKS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0" y="3108961"/>
            <a:ext cx="731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600" b="0">
                <a:solidFill>
                  <a:srgbClr val="FFFFFF"/>
                </a:solidFill>
              </a:defRPr>
            </a:pPr>
            <a:r>
              <a:rPr sz="1600" dirty="0">
                <a:solidFill>
                  <a:srgbClr val="FFFFFF"/>
                </a:solidFill>
                <a:latin typeface="Calibri"/>
              </a:rPr>
              <a:t>Oxford/Wharton/OpenAI datasets mapping GenAI capabilities to 19,000+ distinct work tasks.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8400" y="3749039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000" b="1">
                <a:solidFill>
                  <a:srgbClr val="00FFFF"/>
                </a:solidFill>
              </a:defRPr>
            </a:pPr>
            <a:r>
              <a:rPr sz="2000" b="1">
                <a:solidFill>
                  <a:srgbClr val="00FFFF"/>
                </a:solidFill>
                <a:latin typeface="Calibri"/>
              </a:rPr>
              <a:t>2. OCCUPATIONAL TAXONOMY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0" y="4114801"/>
            <a:ext cx="731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600" b="0">
                <a:solidFill>
                  <a:srgbClr val="FFFFFF"/>
                </a:solidFill>
              </a:defRPr>
            </a:pPr>
            <a:r>
              <a:rPr sz="1600">
                <a:solidFill>
                  <a:srgbClr val="FFFFFF"/>
                </a:solidFill>
                <a:latin typeface="Calibri"/>
              </a:rPr>
              <a:t>Federal O*NET database analyzing the specific day-to-day responsibilities of 900+ job categories.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0" y="4754880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000" b="1">
                <a:solidFill>
                  <a:srgbClr val="00FFFF"/>
                </a:solidFill>
              </a:defRPr>
            </a:pPr>
            <a:r>
              <a:rPr sz="2000" b="1">
                <a:solidFill>
                  <a:srgbClr val="00FFFF"/>
                </a:solidFill>
                <a:latin typeface="Calibri"/>
              </a:rPr>
              <a:t>3. LOCALIZED HEADCOUNT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8400" y="5120640"/>
            <a:ext cx="7315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600" b="0">
                <a:solidFill>
                  <a:srgbClr val="FFFFFF"/>
                </a:solidFill>
              </a:defRPr>
            </a:pPr>
            <a:r>
              <a:rPr sz="1600">
                <a:solidFill>
                  <a:srgbClr val="FFFFFF"/>
                </a:solidFill>
                <a:latin typeface="Calibri"/>
              </a:rPr>
              <a:t>Minnesota DEED payroll data reflecting the state's unique 'Headquarters Economy'.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1200" y="6217920"/>
            <a:ext cx="3762568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 sz="900" i="1">
                <a:solidFill>
                  <a:srgbClr val="B4B4B4"/>
                </a:solidFill>
              </a:defRPr>
            </a:pPr>
            <a:r>
              <a:rPr sz="900" i="1">
                <a:solidFill>
                  <a:srgbClr val="B4B4B4"/>
                </a:solidFill>
                <a:latin typeface="Calibri"/>
              </a:rPr>
              <a:t>Source: Eloundou et al. (2023) 'GPTs are GPTs'; Minnesota DEED OEWS 2025.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B4BDBC-0564-D3A2-1694-49B0CFE9D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workers with numbers&#10;&#10;AI-generated content may be incorrect.">
            <a:extLst>
              <a:ext uri="{FF2B5EF4-FFF2-40B4-BE49-F238E27FC236}">
                <a16:creationId xmlns:a16="http://schemas.microsoft.com/office/drawing/2014/main" id="{0CC83BC0-7D36-460C-D218-153F04ED5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883" y="119516"/>
            <a:ext cx="5350096" cy="66189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AB3217-EFC6-D9A1-78E7-6F4BA2A28C5F}"/>
              </a:ext>
            </a:extLst>
          </p:cNvPr>
          <p:cNvSpPr txBox="1"/>
          <p:nvPr/>
        </p:nvSpPr>
        <p:spPr>
          <a:xfrm>
            <a:off x="2438401" y="2743201"/>
            <a:ext cx="20977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000" b="1">
                <a:solidFill>
                  <a:srgbClr val="00FFFF"/>
                </a:solidFill>
              </a:defRPr>
            </a:pPr>
            <a:r>
              <a:rPr lang="en-US" sz="2000" b="1" dirty="0">
                <a:solidFill>
                  <a:srgbClr val="00FFFF"/>
                </a:solidFill>
                <a:latin typeface="Calibri"/>
              </a:rPr>
              <a:t>Roughly one-third of MN workers are in high GenAI exposure jobs</a:t>
            </a:r>
            <a:endParaRPr sz="2000" b="1" dirty="0">
              <a:solidFill>
                <a:srgbClr val="00FFFF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5E8139-AC82-1353-CDE4-79924BFB37B2}"/>
              </a:ext>
            </a:extLst>
          </p:cNvPr>
          <p:cNvSpPr txBox="1"/>
          <p:nvPr/>
        </p:nvSpPr>
        <p:spPr>
          <a:xfrm>
            <a:off x="2438400" y="914401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3600" b="1">
                <a:solidFill>
                  <a:srgbClr val="00FFFF"/>
                </a:solidFill>
              </a:defRPr>
            </a:pPr>
            <a:r>
              <a:rPr lang="en-US" sz="3600" b="1" dirty="0">
                <a:solidFill>
                  <a:srgbClr val="00FFFF"/>
                </a:solidFill>
                <a:latin typeface="Calibri"/>
              </a:rPr>
              <a:t>FINDINGS</a:t>
            </a:r>
            <a:endParaRPr sz="3600" b="1" dirty="0">
              <a:solidFill>
                <a:srgbClr val="00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9873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5A5559-5F71-C9B6-BE94-88E052FE7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blue rectangular bars with white text&#10;&#10;AI-generated content may be incorrect.">
            <a:extLst>
              <a:ext uri="{FF2B5EF4-FFF2-40B4-BE49-F238E27FC236}">
                <a16:creationId xmlns:a16="http://schemas.microsoft.com/office/drawing/2014/main" id="{AF56BCD9-BAE8-5A91-2467-4CC232A3D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604" y="1663171"/>
            <a:ext cx="5596515" cy="3531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B57A61-A6BE-05E7-D72D-C642C3C9446E}"/>
              </a:ext>
            </a:extLst>
          </p:cNvPr>
          <p:cNvSpPr txBox="1"/>
          <p:nvPr/>
        </p:nvSpPr>
        <p:spPr>
          <a:xfrm>
            <a:off x="2438401" y="2743200"/>
            <a:ext cx="20977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000" b="1">
                <a:solidFill>
                  <a:srgbClr val="00FFFF"/>
                </a:solidFill>
              </a:defRPr>
            </a:pPr>
            <a:r>
              <a:rPr lang="en-US" sz="2000" b="1" dirty="0">
                <a:solidFill>
                  <a:srgbClr val="00FFFF"/>
                </a:solidFill>
                <a:latin typeface="Calibri"/>
              </a:rPr>
              <a:t>MN workers are the most exposed in the Midwest (and 10</a:t>
            </a:r>
            <a:r>
              <a:rPr lang="en-US" sz="2000" b="1" baseline="30000" dirty="0">
                <a:solidFill>
                  <a:srgbClr val="00FFFF"/>
                </a:solidFill>
                <a:latin typeface="Calibri"/>
              </a:rPr>
              <a:t>th</a:t>
            </a:r>
            <a:r>
              <a:rPr lang="en-US" sz="2000" b="1" dirty="0">
                <a:solidFill>
                  <a:srgbClr val="00FFFF"/>
                </a:solidFill>
                <a:latin typeface="Calibri"/>
              </a:rPr>
              <a:t> most exposed in the nation)</a:t>
            </a:r>
            <a:endParaRPr sz="2000" b="1" dirty="0">
              <a:solidFill>
                <a:srgbClr val="00FFFF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AB2476-DC6A-2C54-4523-342A5B0DF8F2}"/>
              </a:ext>
            </a:extLst>
          </p:cNvPr>
          <p:cNvSpPr txBox="1"/>
          <p:nvPr/>
        </p:nvSpPr>
        <p:spPr>
          <a:xfrm>
            <a:off x="2438400" y="914401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3600" b="1">
                <a:solidFill>
                  <a:srgbClr val="00FFFF"/>
                </a:solidFill>
              </a:defRPr>
            </a:pPr>
            <a:r>
              <a:rPr lang="en-US" sz="3600" b="1" dirty="0">
                <a:solidFill>
                  <a:srgbClr val="00FFFF"/>
                </a:solidFill>
                <a:latin typeface="Calibri"/>
              </a:rPr>
              <a:t>FINDINGS</a:t>
            </a:r>
            <a:endParaRPr sz="3600" b="1" dirty="0">
              <a:solidFill>
                <a:srgbClr val="00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3825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BD268D-9805-0265-FDA2-67EA95084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37C4A1-2830-9A0C-E805-A950D5E3CA60}"/>
              </a:ext>
            </a:extLst>
          </p:cNvPr>
          <p:cNvSpPr txBox="1"/>
          <p:nvPr/>
        </p:nvSpPr>
        <p:spPr>
          <a:xfrm>
            <a:off x="2438401" y="2743200"/>
            <a:ext cx="20977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000" b="1">
                <a:solidFill>
                  <a:srgbClr val="00FFFF"/>
                </a:solidFill>
              </a:defRPr>
            </a:pPr>
            <a:r>
              <a:rPr lang="en-US" sz="2000" b="1" dirty="0">
                <a:solidFill>
                  <a:srgbClr val="00FFFF"/>
                </a:solidFill>
                <a:latin typeface="Calibri"/>
              </a:rPr>
              <a:t>MN workers are the most exposed in the Midwest (and 10</a:t>
            </a:r>
            <a:r>
              <a:rPr lang="en-US" sz="2000" b="1" baseline="30000" dirty="0">
                <a:solidFill>
                  <a:srgbClr val="00FFFF"/>
                </a:solidFill>
                <a:latin typeface="Calibri"/>
              </a:rPr>
              <a:t>th</a:t>
            </a:r>
            <a:r>
              <a:rPr lang="en-US" sz="2000" b="1" dirty="0">
                <a:solidFill>
                  <a:srgbClr val="00FFFF"/>
                </a:solidFill>
                <a:latin typeface="Calibri"/>
              </a:rPr>
              <a:t> most exposed in the nation)</a:t>
            </a:r>
            <a:endParaRPr sz="2000" b="1" dirty="0">
              <a:solidFill>
                <a:srgbClr val="00FFFF"/>
              </a:solidFill>
              <a:latin typeface="Calibri"/>
            </a:endParaRPr>
          </a:p>
        </p:txBody>
      </p:sp>
      <p:pic>
        <p:nvPicPr>
          <p:cNvPr id="3" name="Picture 2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5AFBEBD1-2838-8061-7E90-873FDDF2A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142" y="2217432"/>
            <a:ext cx="5785171" cy="2990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4B7747-F3FA-AE1D-26D6-ADDC39531E4C}"/>
              </a:ext>
            </a:extLst>
          </p:cNvPr>
          <p:cNvSpPr txBox="1"/>
          <p:nvPr/>
        </p:nvSpPr>
        <p:spPr>
          <a:xfrm>
            <a:off x="2438400" y="914401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3600" b="1">
                <a:solidFill>
                  <a:srgbClr val="00FFFF"/>
                </a:solidFill>
              </a:defRPr>
            </a:pPr>
            <a:r>
              <a:rPr lang="en-US" sz="3600" b="1" dirty="0">
                <a:solidFill>
                  <a:srgbClr val="00FFFF"/>
                </a:solidFill>
                <a:latin typeface="Calibri"/>
              </a:rPr>
              <a:t>FINDINGS</a:t>
            </a:r>
            <a:endParaRPr sz="3600" b="1" dirty="0">
              <a:solidFill>
                <a:srgbClr val="00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2460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B2BF86-8A22-4A5E-EEF8-9AF79C087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DC047F-A124-20D0-E8E8-844C07EC8145}"/>
              </a:ext>
            </a:extLst>
          </p:cNvPr>
          <p:cNvSpPr txBox="1"/>
          <p:nvPr/>
        </p:nvSpPr>
        <p:spPr>
          <a:xfrm>
            <a:off x="2438401" y="2743200"/>
            <a:ext cx="20977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000" b="1">
                <a:solidFill>
                  <a:srgbClr val="00FFFF"/>
                </a:solidFill>
              </a:defRPr>
            </a:pPr>
            <a:r>
              <a:rPr lang="en-US" sz="2000" b="1" dirty="0">
                <a:solidFill>
                  <a:srgbClr val="00FFFF"/>
                </a:solidFill>
                <a:latin typeface="Calibri"/>
              </a:rPr>
              <a:t>Female workers in MN are more likely to be in highly exposed jobs</a:t>
            </a:r>
            <a:endParaRPr sz="2000" b="1" dirty="0">
              <a:solidFill>
                <a:srgbClr val="00FFFF"/>
              </a:solidFill>
              <a:latin typeface="Calibri"/>
            </a:endParaRPr>
          </a:p>
        </p:txBody>
      </p:sp>
      <p:pic>
        <p:nvPicPr>
          <p:cNvPr id="4" name="Picture 3" descr="A screenshot of a graph&#10;&#10;AI-generated content may be incorrect.">
            <a:extLst>
              <a:ext uri="{FF2B5EF4-FFF2-40B4-BE49-F238E27FC236}">
                <a16:creationId xmlns:a16="http://schemas.microsoft.com/office/drawing/2014/main" id="{7B177469-6A4F-DB85-4F53-5A8E129BA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185" y="152400"/>
            <a:ext cx="5349353" cy="655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A0EFFD-4CEF-0E94-6025-4C1C7292C8D8}"/>
              </a:ext>
            </a:extLst>
          </p:cNvPr>
          <p:cNvSpPr txBox="1"/>
          <p:nvPr/>
        </p:nvSpPr>
        <p:spPr>
          <a:xfrm>
            <a:off x="2438400" y="914401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3600" b="1">
                <a:solidFill>
                  <a:srgbClr val="00FFFF"/>
                </a:solidFill>
              </a:defRPr>
            </a:pPr>
            <a:r>
              <a:rPr lang="en-US" sz="3600" b="1" dirty="0">
                <a:solidFill>
                  <a:srgbClr val="00FFFF"/>
                </a:solidFill>
                <a:latin typeface="Calibri"/>
              </a:rPr>
              <a:t>FINDINGS</a:t>
            </a:r>
            <a:endParaRPr sz="3600" b="1" dirty="0">
              <a:solidFill>
                <a:srgbClr val="00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4240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C46C8F-2EB7-0DE6-2A93-AC649B125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EEAA5B-9DD9-6056-1684-671C341EC194}"/>
              </a:ext>
            </a:extLst>
          </p:cNvPr>
          <p:cNvSpPr txBox="1"/>
          <p:nvPr/>
        </p:nvSpPr>
        <p:spPr>
          <a:xfrm>
            <a:off x="2438400" y="914401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3600" b="1">
                <a:solidFill>
                  <a:srgbClr val="00FFFF"/>
                </a:solidFill>
              </a:defRPr>
            </a:pPr>
            <a:r>
              <a:rPr lang="en-US" sz="3600" b="1" dirty="0">
                <a:solidFill>
                  <a:srgbClr val="00FFFF"/>
                </a:solidFill>
                <a:latin typeface="Calibri"/>
              </a:rPr>
              <a:t>FINDINGS</a:t>
            </a:r>
            <a:endParaRPr sz="3600" b="1" dirty="0">
              <a:solidFill>
                <a:srgbClr val="00FFFF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BF9FF-AFDE-C4C8-43E7-AB8A6FA1F5F0}"/>
              </a:ext>
            </a:extLst>
          </p:cNvPr>
          <p:cNvSpPr txBox="1"/>
          <p:nvPr/>
        </p:nvSpPr>
        <p:spPr>
          <a:xfrm>
            <a:off x="2438401" y="2743200"/>
            <a:ext cx="209774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000" b="1">
                <a:solidFill>
                  <a:srgbClr val="00FFFF"/>
                </a:solidFill>
              </a:defRPr>
            </a:pPr>
            <a:r>
              <a:rPr lang="en-US" sz="2000" b="1" dirty="0">
                <a:solidFill>
                  <a:srgbClr val="00FFFF"/>
                </a:solidFill>
                <a:latin typeface="Calibri"/>
              </a:rPr>
              <a:t>Industries with lower union density contain higher levels of AI exposure</a:t>
            </a:r>
            <a:endParaRPr sz="2000" b="1" dirty="0">
              <a:solidFill>
                <a:srgbClr val="00FFFF"/>
              </a:solidFill>
              <a:latin typeface="Calibri"/>
            </a:endParaRPr>
          </a:p>
        </p:txBody>
      </p:sp>
      <p:pic>
        <p:nvPicPr>
          <p:cNvPr id="3" name="Picture 2" descr="A graph with text overlay&#10;&#10;AI-generated content may be incorrect.">
            <a:extLst>
              <a:ext uri="{FF2B5EF4-FFF2-40B4-BE49-F238E27FC236}">
                <a16:creationId xmlns:a16="http://schemas.microsoft.com/office/drawing/2014/main" id="{F4A268C5-C807-8F9B-BE83-212B0E5A8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141" y="1614859"/>
            <a:ext cx="6012214" cy="388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82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457200"/>
            <a:ext cx="8229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3200" b="1">
                <a:solidFill>
                  <a:srgbClr val="00FFFF"/>
                </a:solidFill>
              </a:defRPr>
            </a:pPr>
            <a:r>
              <a:rPr sz="3200" b="1">
                <a:solidFill>
                  <a:srgbClr val="00FFFF"/>
                </a:solidFill>
                <a:latin typeface="Calibri"/>
              </a:rPr>
              <a:t>THE PATH OF THE FRONTIER: TOP EXPOSED JOBS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00" y="1645920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000" b="1">
                <a:solidFill>
                  <a:srgbClr val="00FFFF"/>
                </a:solidFill>
              </a:defRPr>
            </a:pPr>
            <a:r>
              <a:rPr sz="2000" b="1">
                <a:solidFill>
                  <a:srgbClr val="00FFFF"/>
                </a:solidFill>
                <a:latin typeface="Calibri"/>
              </a:rPr>
              <a:t>Interpreters &amp; Translators - 88% Exposure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1280" y="2011681"/>
            <a:ext cx="685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400" b="0">
                <a:solidFill>
                  <a:srgbClr val="FFFFFF"/>
                </a:solidFill>
              </a:defRPr>
            </a:pPr>
            <a:r>
              <a:rPr sz="1400">
                <a:solidFill>
                  <a:srgbClr val="FFFFFF"/>
                </a:solidFill>
                <a:latin typeface="Calibri"/>
              </a:rPr>
              <a:t>Translation, proofreading, and technical adaptation.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0" y="2651760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000" b="1">
                <a:solidFill>
                  <a:srgbClr val="00FFFF"/>
                </a:solidFill>
              </a:defRPr>
            </a:pPr>
            <a:r>
              <a:rPr sz="2000" b="1">
                <a:solidFill>
                  <a:srgbClr val="00FFFF"/>
                </a:solidFill>
                <a:latin typeface="Calibri"/>
              </a:rPr>
              <a:t>Legal Professionals - High Exposure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1280" y="3017521"/>
            <a:ext cx="685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400" b="0">
                <a:solidFill>
                  <a:srgbClr val="FFFFFF"/>
                </a:solidFill>
              </a:defRPr>
            </a:pPr>
            <a:r>
              <a:rPr sz="1400">
                <a:solidFill>
                  <a:srgbClr val="FFFFFF"/>
                </a:solidFill>
                <a:latin typeface="Calibri"/>
              </a:rPr>
              <a:t>Contract analysis, legal research, and document drafting.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0" y="3657600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000" b="1">
                <a:solidFill>
                  <a:srgbClr val="00FFFF"/>
                </a:solidFill>
              </a:defRPr>
            </a:pPr>
            <a:r>
              <a:rPr sz="2000" b="1">
                <a:solidFill>
                  <a:srgbClr val="00FFFF"/>
                </a:solidFill>
                <a:latin typeface="Calibri"/>
              </a:rPr>
              <a:t>Financial Analysts - High Exposure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1280" y="4023361"/>
            <a:ext cx="685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400" b="0">
                <a:solidFill>
                  <a:srgbClr val="FFFFFF"/>
                </a:solidFill>
              </a:defRPr>
            </a:pPr>
            <a:r>
              <a:rPr sz="1400">
                <a:solidFill>
                  <a:srgbClr val="FFFFFF"/>
                </a:solidFill>
                <a:latin typeface="Calibri"/>
              </a:rPr>
              <a:t>Data synthesis, report generation, and trend forecasting.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8400" y="4663440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000" b="1">
                <a:solidFill>
                  <a:srgbClr val="00FFFF"/>
                </a:solidFill>
              </a:defRPr>
            </a:pPr>
            <a:r>
              <a:rPr sz="2000" b="1" dirty="0">
                <a:solidFill>
                  <a:srgbClr val="00FFFF"/>
                </a:solidFill>
                <a:latin typeface="Calibri"/>
              </a:rPr>
              <a:t>Marketing Managers - High Exposure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1280" y="5029201"/>
            <a:ext cx="685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400" b="0">
                <a:solidFill>
                  <a:srgbClr val="FFFFFF"/>
                </a:solidFill>
              </a:defRPr>
            </a:pPr>
            <a:r>
              <a:rPr sz="1400">
                <a:solidFill>
                  <a:srgbClr val="FFFFFF"/>
                </a:solidFill>
                <a:latin typeface="Calibri"/>
              </a:rPr>
              <a:t>Content creation, market research, and campaign planning.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C38E4-4D7B-E67F-301D-03199824C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Before We Get Started</a:t>
            </a:r>
          </a:p>
        </p:txBody>
      </p:sp>
      <p:pic>
        <p:nvPicPr>
          <p:cNvPr id="7" name="Content Placeholder 6" descr="Video camera with solid fill">
            <a:extLst>
              <a:ext uri="{FF2B5EF4-FFF2-40B4-BE49-F238E27FC236}">
                <a16:creationId xmlns:a16="http://schemas.microsoft.com/office/drawing/2014/main" id="{2BB6D9FD-4E9E-91FE-F847-448ACBA7A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2418370"/>
            <a:ext cx="914400" cy="914400"/>
          </a:xfrm>
        </p:spPr>
      </p:pic>
      <p:pic>
        <p:nvPicPr>
          <p:cNvPr id="9" name="Graphic 8" descr="Speech with solid fill">
            <a:extLst>
              <a:ext uri="{FF2B5EF4-FFF2-40B4-BE49-F238E27FC236}">
                <a16:creationId xmlns:a16="http://schemas.microsoft.com/office/drawing/2014/main" id="{E3254F2B-7E06-7482-5887-296F20D8C8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3578" y="2601540"/>
            <a:ext cx="838201" cy="838201"/>
          </a:xfrm>
          <a:prstGeom prst="rect">
            <a:avLst/>
          </a:prstGeom>
        </p:spPr>
      </p:pic>
      <p:pic>
        <p:nvPicPr>
          <p:cNvPr id="11" name="Graphic 10" descr="Thumbs up sign with solid fill">
            <a:extLst>
              <a:ext uri="{FF2B5EF4-FFF2-40B4-BE49-F238E27FC236}">
                <a16:creationId xmlns:a16="http://schemas.microsoft.com/office/drawing/2014/main" id="{919A3DA8-37B3-5382-BD2F-D5BFA4F01F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67214" y="2601540"/>
            <a:ext cx="704039" cy="7040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0C7E6B-5DF1-3610-46A6-5D78E820685F}"/>
              </a:ext>
            </a:extLst>
          </p:cNvPr>
          <p:cNvSpPr txBox="1"/>
          <p:nvPr/>
        </p:nvSpPr>
        <p:spPr>
          <a:xfrm>
            <a:off x="1834831" y="2820211"/>
            <a:ext cx="2557007" cy="189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Disp Pro Md" panose="020B0604020202020204" pitchFamily="34" charset="0"/>
                <a:ea typeface="+mn-ea"/>
                <a:cs typeface="+mn-cs"/>
              </a:rPr>
              <a:t>Recording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Disp Pro Md" panose="020B0604020202020204" pitchFamily="34" charset="0"/>
                <a:ea typeface="Raleway"/>
                <a:cs typeface="Raleway"/>
                <a:sym typeface="Raleway"/>
              </a:rPr>
              <a:t>A link to the recording and slides will be emailed to all registrants.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D82D0C-EFB9-7A33-D26B-14DD5F7A1F35}"/>
              </a:ext>
            </a:extLst>
          </p:cNvPr>
          <p:cNvSpPr txBox="1"/>
          <p:nvPr/>
        </p:nvSpPr>
        <p:spPr>
          <a:xfrm>
            <a:off x="5081779" y="2826207"/>
            <a:ext cx="2557007" cy="189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Disp Pro Md" panose="020B0604020202020204" pitchFamily="34" charset="0"/>
                <a:ea typeface="+mn-ea"/>
                <a:cs typeface="+mn-cs"/>
              </a:rPr>
              <a:t>Recording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Disp Pro Md" panose="020B0604020202020204" pitchFamily="34" charset="0"/>
                <a:ea typeface="Raleway"/>
                <a:cs typeface="Raleway"/>
                <a:sym typeface="Raleway"/>
              </a:rPr>
              <a:t>Type in the question box, and we will answer in real time or during the Q&amp;A.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7A3098-22C2-3405-F1A0-77C63CC19246}"/>
              </a:ext>
            </a:extLst>
          </p:cNvPr>
          <p:cNvSpPr txBox="1"/>
          <p:nvPr/>
        </p:nvSpPr>
        <p:spPr>
          <a:xfrm>
            <a:off x="8328727" y="2820211"/>
            <a:ext cx="3288279" cy="2513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Disp Pro Md" panose="020B0604020202020204" pitchFamily="34" charset="0"/>
                <a:ea typeface="+mn-ea"/>
                <a:cs typeface="+mn-cs"/>
              </a:rPr>
              <a:t>Social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Disp Pro Md" panose="020B0604020202020204" pitchFamily="34" charset="0"/>
                <a:ea typeface="Raleway"/>
                <a:cs typeface="Raleway"/>
                <a:sym typeface="Raleway"/>
              </a:rPr>
              <a:t>Follow us on LinkedIn, Facebook,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Disp Pro Md" panose="020B0604020202020204" pitchFamily="34" charset="0"/>
                <a:ea typeface="Raleway"/>
                <a:cs typeface="Raleway"/>
                <a:sym typeface="Raleway"/>
              </a:rPr>
              <a:t>Youtube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HaasGroteskDisp Pro Md" panose="020B0604020202020204" pitchFamily="34" charset="0"/>
                <a:ea typeface="Raleway"/>
                <a:cs typeface="Raleway"/>
                <a:sym typeface="Raleway"/>
              </a:rPr>
              <a:t>, and/or Instagram or visit blackhills.ai to see upcoming and on-demand webinars.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C73D3-6B1E-AF25-ABCB-A3411402369E}"/>
              </a:ext>
            </a:extLst>
          </p:cNvPr>
          <p:cNvSpPr txBox="1">
            <a:spLocks/>
          </p:cNvSpPr>
          <p:nvPr/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M Sans 14p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Copyright © 2025 BLACK</a:t>
            </a:r>
            <a:r>
              <a:rPr lang="en-US" b="1" dirty="0">
                <a:solidFill>
                  <a:schemeClr val="tx1"/>
                </a:solidFill>
              </a:rPr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4010463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457201"/>
            <a:ext cx="8229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3200" b="1">
                <a:solidFill>
                  <a:srgbClr val="00FFFF"/>
                </a:solidFill>
              </a:defRPr>
            </a:pPr>
            <a:r>
              <a:rPr sz="3200" b="1">
                <a:solidFill>
                  <a:srgbClr val="00FFFF"/>
                </a:solidFill>
                <a:latin typeface="Calibri"/>
              </a:rPr>
              <a:t>MINNESOTA'S CONCENTRATED RISK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00" y="1645920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000" b="1">
                <a:solidFill>
                  <a:srgbClr val="00FFFF"/>
                </a:solidFill>
              </a:defRPr>
            </a:pPr>
            <a:r>
              <a:rPr sz="2000" b="1">
                <a:solidFill>
                  <a:srgbClr val="00FFFF"/>
                </a:solidFill>
                <a:latin typeface="Calibri"/>
              </a:rPr>
              <a:t>PROFESSIONAL &amp; TECHNICAL SERVICES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1280" y="2011681"/>
            <a:ext cx="685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400" b="0">
                <a:solidFill>
                  <a:srgbClr val="FFFFFF"/>
                </a:solidFill>
              </a:defRPr>
            </a:pPr>
            <a:r>
              <a:rPr sz="1400">
                <a:solidFill>
                  <a:srgbClr val="FFFFFF"/>
                </a:solidFill>
                <a:latin typeface="Calibri"/>
              </a:rPr>
              <a:t>Highest Exposure: Management, legal, and engineering roles central to MN HQ economy.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0" y="2651760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000" b="1">
                <a:solidFill>
                  <a:srgbClr val="00FFFF"/>
                </a:solidFill>
              </a:defRPr>
            </a:pPr>
            <a:r>
              <a:rPr sz="2000" b="1">
                <a:solidFill>
                  <a:srgbClr val="00FFFF"/>
                </a:solidFill>
                <a:latin typeface="Calibri"/>
              </a:rPr>
              <a:t>FINANCE &amp; INSURANCE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1280" y="3017521"/>
            <a:ext cx="685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400" b="0">
                <a:solidFill>
                  <a:srgbClr val="FFFFFF"/>
                </a:solidFill>
              </a:defRPr>
            </a:pPr>
            <a:r>
              <a:rPr sz="1400">
                <a:solidFill>
                  <a:srgbClr val="FFFFFF"/>
                </a:solidFill>
                <a:latin typeface="Calibri"/>
              </a:rPr>
              <a:t>High Exposure: Underwriting, risk assessment, and claims processing.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0" y="3657600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000" b="1">
                <a:solidFill>
                  <a:srgbClr val="00FFFF"/>
                </a:solidFill>
              </a:defRPr>
            </a:pPr>
            <a:r>
              <a:rPr sz="2000" b="1">
                <a:solidFill>
                  <a:srgbClr val="00FFFF"/>
                </a:solidFill>
                <a:latin typeface="Calibri"/>
              </a:rPr>
              <a:t>INFORMATION TECHNOLOGY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1280" y="4023361"/>
            <a:ext cx="685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400" b="0">
                <a:solidFill>
                  <a:srgbClr val="FFFFFF"/>
                </a:solidFill>
              </a:defRPr>
            </a:pPr>
            <a:r>
              <a:rPr sz="1400">
                <a:solidFill>
                  <a:srgbClr val="FFFFFF"/>
                </a:solidFill>
                <a:latin typeface="Calibri"/>
              </a:rPr>
              <a:t>Significant Shift: Entry-level software development seeing immediate 13% hiring decline.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8400" y="4663440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000" b="1">
                <a:solidFill>
                  <a:srgbClr val="00FFFF"/>
                </a:solidFill>
              </a:defRPr>
            </a:pPr>
            <a:r>
              <a:rPr sz="2000" b="1">
                <a:solidFill>
                  <a:srgbClr val="00FFFF"/>
                </a:solidFill>
                <a:latin typeface="Calibri"/>
              </a:rPr>
              <a:t>RETAIL &amp; CUSTOMER SERVICE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1280" y="5029201"/>
            <a:ext cx="685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400" b="0">
                <a:solidFill>
                  <a:srgbClr val="FFFFFF"/>
                </a:solidFill>
              </a:defRPr>
            </a:pPr>
            <a:r>
              <a:rPr sz="1400">
                <a:solidFill>
                  <a:srgbClr val="FFFFFF"/>
                </a:solidFill>
                <a:latin typeface="Calibri"/>
              </a:rPr>
              <a:t>Operational Augmentation: High adoption of AI assistants for front-line support.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0" y="5669280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1800" b="1">
                <a:solidFill>
                  <a:srgbClr val="FFFFFF"/>
                </a:solidFill>
              </a:defRPr>
            </a:pPr>
            <a:r>
              <a:rPr b="1">
                <a:solidFill>
                  <a:srgbClr val="FFFFFF"/>
                </a:solidFill>
                <a:latin typeface="Calibri"/>
              </a:rPr>
              <a:t>Minnesota has the 10th highest exposure rate in the nation.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745DBA-868F-8E97-FCBA-5FFA0F31C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BA0A08-448B-9EDA-038C-58EFC4CD0EE2}"/>
              </a:ext>
            </a:extLst>
          </p:cNvPr>
          <p:cNvSpPr txBox="1"/>
          <p:nvPr/>
        </p:nvSpPr>
        <p:spPr>
          <a:xfrm>
            <a:off x="1578429" y="163287"/>
            <a:ext cx="8229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3200" b="1">
                <a:solidFill>
                  <a:srgbClr val="00FFFF"/>
                </a:solidFill>
              </a:defRPr>
            </a:pPr>
            <a:r>
              <a:rPr lang="en-US" sz="3200" b="1" dirty="0">
                <a:solidFill>
                  <a:srgbClr val="00FFFF"/>
                </a:solidFill>
                <a:latin typeface="Calibri"/>
              </a:rPr>
              <a:t>DASHBOARD</a:t>
            </a:r>
            <a:endParaRPr sz="3200" b="1" dirty="0">
              <a:solidFill>
                <a:srgbClr val="00FFFF"/>
              </a:solidFill>
              <a:latin typeface="Calibri"/>
            </a:endParaRPr>
          </a:p>
        </p:txBody>
      </p:sp>
      <p:pic>
        <p:nvPicPr>
          <p:cNvPr id="13" name="Picture 12">
            <a:hlinkClick r:id="rId3"/>
            <a:extLst>
              <a:ext uri="{FF2B5EF4-FFF2-40B4-BE49-F238E27FC236}">
                <a16:creationId xmlns:a16="http://schemas.microsoft.com/office/drawing/2014/main" id="{ED811C25-DE4F-50BE-4991-E35C58831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872838"/>
            <a:ext cx="9144000" cy="598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06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689DA7-16E5-02C0-0795-94CB99479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B673FD-A852-8728-28E9-4144BC608F71}"/>
              </a:ext>
            </a:extLst>
          </p:cNvPr>
          <p:cNvSpPr txBox="1"/>
          <p:nvPr/>
        </p:nvSpPr>
        <p:spPr>
          <a:xfrm>
            <a:off x="1981200" y="457201"/>
            <a:ext cx="8229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3200" b="1">
                <a:solidFill>
                  <a:srgbClr val="00FFFF"/>
                </a:solidFill>
              </a:defRPr>
            </a:pPr>
            <a:r>
              <a:rPr lang="en-US" sz="3200" b="1" dirty="0">
                <a:solidFill>
                  <a:srgbClr val="00FFFF"/>
                </a:solidFill>
                <a:latin typeface="Calibri"/>
              </a:rPr>
              <a:t>WHAT CAN BE DONE?</a:t>
            </a:r>
            <a:endParaRPr sz="3200" b="1" dirty="0">
              <a:solidFill>
                <a:srgbClr val="00FFFF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3131B3-F74A-DCFB-DFE8-C44272F321B2}"/>
              </a:ext>
            </a:extLst>
          </p:cNvPr>
          <p:cNvSpPr txBox="1"/>
          <p:nvPr/>
        </p:nvSpPr>
        <p:spPr>
          <a:xfrm>
            <a:off x="2438400" y="1645920"/>
            <a:ext cx="7315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000" b="1">
                <a:solidFill>
                  <a:srgbClr val="00FFFF"/>
                </a:solidFill>
              </a:defRPr>
            </a:pPr>
            <a:r>
              <a:rPr lang="en-US" sz="2000" b="1" dirty="0">
                <a:solidFill>
                  <a:srgbClr val="00FFFF"/>
                </a:solidFill>
                <a:latin typeface="Calibri"/>
              </a:rPr>
              <a:t>BOOST THE CAPACITY FOR WORKERS TO EXERCISE VOICE IN AI IMPLEMENTATION</a:t>
            </a:r>
            <a:endParaRPr sz="2000" b="1" dirty="0">
              <a:solidFill>
                <a:srgbClr val="00FFFF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26676D-5FA1-1946-ED64-4B1EB03D0564}"/>
              </a:ext>
            </a:extLst>
          </p:cNvPr>
          <p:cNvSpPr txBox="1"/>
          <p:nvPr/>
        </p:nvSpPr>
        <p:spPr>
          <a:xfrm>
            <a:off x="2438400" y="2814237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000" b="1">
                <a:solidFill>
                  <a:srgbClr val="00FFFF"/>
                </a:solidFill>
              </a:defRPr>
            </a:pPr>
            <a:r>
              <a:rPr lang="en-US" sz="2000" b="1" dirty="0">
                <a:solidFill>
                  <a:srgbClr val="00FFFF"/>
                </a:solidFill>
                <a:latin typeface="Calibri"/>
              </a:rPr>
              <a:t>REGULATE THE THREE Ds OF AI RISK:</a:t>
            </a:r>
            <a:endParaRPr sz="2000" b="1" dirty="0">
              <a:solidFill>
                <a:srgbClr val="00FFFF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916683-3F81-5397-23D7-937AE033208D}"/>
              </a:ext>
            </a:extLst>
          </p:cNvPr>
          <p:cNvSpPr txBox="1"/>
          <p:nvPr/>
        </p:nvSpPr>
        <p:spPr>
          <a:xfrm>
            <a:off x="2621280" y="3309016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000" b="1">
                <a:solidFill>
                  <a:srgbClr val="00FFFF"/>
                </a:solidFill>
              </a:defRPr>
            </a:pPr>
            <a:r>
              <a:rPr lang="en-US" sz="2000" b="1" dirty="0">
                <a:solidFill>
                  <a:srgbClr val="00FFFF"/>
                </a:solidFill>
                <a:latin typeface="Calibri"/>
              </a:rPr>
              <a:t>DIGITAL SURVEILLANCE</a:t>
            </a:r>
            <a:endParaRPr sz="2000" b="1" dirty="0">
              <a:solidFill>
                <a:srgbClr val="00FFFF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A3A1AC-ADDD-8759-FF20-0A25DA6176C5}"/>
              </a:ext>
            </a:extLst>
          </p:cNvPr>
          <p:cNvSpPr txBox="1"/>
          <p:nvPr/>
        </p:nvSpPr>
        <p:spPr>
          <a:xfrm>
            <a:off x="2849880" y="3720941"/>
            <a:ext cx="685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400" b="0">
                <a:solidFill>
                  <a:srgbClr val="FFFFFF"/>
                </a:solidFill>
              </a:defRPr>
            </a:pPr>
            <a:r>
              <a:rPr lang="en-US" sz="1400" dirty="0">
                <a:solidFill>
                  <a:srgbClr val="FFFFFF"/>
                </a:solidFill>
                <a:latin typeface="Calibri"/>
              </a:rPr>
              <a:t>Protect worker privacy from invasive data collection</a:t>
            </a:r>
            <a:endParaRPr sz="1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0237E7-29C6-7D79-B5BD-0BE7A2BD8B8F}"/>
              </a:ext>
            </a:extLst>
          </p:cNvPr>
          <p:cNvSpPr txBox="1"/>
          <p:nvPr/>
        </p:nvSpPr>
        <p:spPr>
          <a:xfrm>
            <a:off x="2621280" y="4089038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000" b="1">
                <a:solidFill>
                  <a:srgbClr val="00FFFF"/>
                </a:solidFill>
              </a:defRPr>
            </a:pPr>
            <a:r>
              <a:rPr lang="en-US" sz="2000" b="1" dirty="0">
                <a:solidFill>
                  <a:srgbClr val="00FFFF"/>
                </a:solidFill>
                <a:latin typeface="Calibri"/>
              </a:rPr>
              <a:t>DECISION-MAKING</a:t>
            </a:r>
            <a:endParaRPr sz="2000" b="1" dirty="0">
              <a:solidFill>
                <a:srgbClr val="00FFFF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9A0A9D-462F-0D4E-F08A-2CEF240A4273}"/>
              </a:ext>
            </a:extLst>
          </p:cNvPr>
          <p:cNvSpPr txBox="1"/>
          <p:nvPr/>
        </p:nvSpPr>
        <p:spPr>
          <a:xfrm>
            <a:off x="2849880" y="5208850"/>
            <a:ext cx="685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400" b="0">
                <a:solidFill>
                  <a:srgbClr val="FFFFFF"/>
                </a:solidFill>
              </a:defRPr>
            </a:pPr>
            <a:r>
              <a:rPr lang="en-US" sz="1400" dirty="0">
                <a:solidFill>
                  <a:srgbClr val="FFFFFF"/>
                </a:solidFill>
                <a:latin typeface="Calibri"/>
              </a:rPr>
              <a:t>Prepare workers for AI use in the workplace</a:t>
            </a:r>
            <a:endParaRPr sz="1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3C3D36-5D1D-CC6C-42CA-DE37E0172524}"/>
              </a:ext>
            </a:extLst>
          </p:cNvPr>
          <p:cNvSpPr txBox="1"/>
          <p:nvPr/>
        </p:nvSpPr>
        <p:spPr>
          <a:xfrm>
            <a:off x="2849880" y="4476096"/>
            <a:ext cx="6858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400" b="0">
                <a:solidFill>
                  <a:srgbClr val="FFFFFF"/>
                </a:solidFill>
              </a:defRPr>
            </a:pPr>
            <a:r>
              <a:rPr lang="en-US" sz="1400" dirty="0">
                <a:solidFill>
                  <a:srgbClr val="FFFFFF"/>
                </a:solidFill>
                <a:latin typeface="Calibri"/>
              </a:rPr>
              <a:t>Prohibit AI from making important employment decisions</a:t>
            </a:r>
            <a:endParaRPr sz="1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1F7F22-ED3B-E700-D606-71F49E14D62D}"/>
              </a:ext>
            </a:extLst>
          </p:cNvPr>
          <p:cNvSpPr txBox="1"/>
          <p:nvPr/>
        </p:nvSpPr>
        <p:spPr>
          <a:xfrm>
            <a:off x="2621280" y="4864260"/>
            <a:ext cx="73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000" b="1">
                <a:solidFill>
                  <a:srgbClr val="00FFFF"/>
                </a:solidFill>
              </a:defRPr>
            </a:pPr>
            <a:r>
              <a:rPr lang="en-US" sz="2000" b="1" dirty="0">
                <a:solidFill>
                  <a:srgbClr val="00FFFF"/>
                </a:solidFill>
                <a:latin typeface="Calibri"/>
              </a:rPr>
              <a:t>DISPLACEMENT</a:t>
            </a:r>
            <a:endParaRPr sz="2000" b="1" dirty="0">
              <a:solidFill>
                <a:srgbClr val="00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1860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457200"/>
            <a:ext cx="8229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3200" b="1">
                <a:solidFill>
                  <a:srgbClr val="00FFFF"/>
                </a:solidFill>
              </a:defRPr>
            </a:pPr>
            <a:r>
              <a:rPr sz="3200" b="1">
                <a:solidFill>
                  <a:srgbClr val="00FFFF"/>
                </a:solidFill>
                <a:latin typeface="Calibri"/>
              </a:rPr>
              <a:t>THE ACTION PLAN: PREPARING THE WORKFORCE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00" y="1645920"/>
            <a:ext cx="73152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400" b="1">
                <a:solidFill>
                  <a:srgbClr val="00FFFF"/>
                </a:solidFill>
              </a:defRPr>
            </a:pPr>
            <a:r>
              <a:rPr sz="2400" b="1">
                <a:solidFill>
                  <a:srgbClr val="00FFFF"/>
                </a:solidFill>
                <a:latin typeface="Calibri"/>
              </a:rPr>
              <a:t>WORKER RE-TRAINING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1280" y="2103121"/>
            <a:ext cx="685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600" b="0">
                <a:solidFill>
                  <a:srgbClr val="FFFFFF"/>
                </a:solidFill>
              </a:defRPr>
            </a:pPr>
            <a:r>
              <a:rPr sz="1600">
                <a:solidFill>
                  <a:srgbClr val="FFFFFF"/>
                </a:solidFill>
                <a:latin typeface="Calibri"/>
              </a:rPr>
              <a:t>Establish state-funded 'AI Reskilling Grants' specifically for highly exposed sectors like Legal, Finance, and Office Support.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0" y="3200400"/>
            <a:ext cx="73152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400" b="1">
                <a:solidFill>
                  <a:srgbClr val="00FFFF"/>
                </a:solidFill>
              </a:defRPr>
            </a:pPr>
            <a:r>
              <a:rPr sz="2400" b="1">
                <a:solidFill>
                  <a:srgbClr val="00FFFF"/>
                </a:solidFill>
                <a:latin typeface="Calibri"/>
              </a:rPr>
              <a:t>K-20 AI LITERACY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1280" y="3657601"/>
            <a:ext cx="685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600" b="0">
                <a:solidFill>
                  <a:srgbClr val="FFFFFF"/>
                </a:solidFill>
              </a:defRPr>
            </a:pPr>
            <a:r>
              <a:rPr sz="1600" dirty="0">
                <a:solidFill>
                  <a:srgbClr val="FFFFFF"/>
                </a:solidFill>
                <a:latin typeface="Calibri"/>
              </a:rPr>
              <a:t>Integrate AI </a:t>
            </a:r>
            <a:r>
              <a:rPr lang="en-US" sz="1600" dirty="0">
                <a:solidFill>
                  <a:srgbClr val="FFFFFF"/>
                </a:solidFill>
                <a:latin typeface="Calibri"/>
              </a:rPr>
              <a:t>education </a:t>
            </a:r>
            <a:r>
              <a:rPr sz="1600" dirty="0">
                <a:solidFill>
                  <a:srgbClr val="FFFFFF"/>
                </a:solidFill>
                <a:latin typeface="Calibri"/>
              </a:rPr>
              <a:t>into standard curricula to ensure the next generation is 'AI-Fluent' from day one.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0" y="4754880"/>
            <a:ext cx="73152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400" b="1">
                <a:solidFill>
                  <a:srgbClr val="00FFFF"/>
                </a:solidFill>
              </a:defRPr>
            </a:pPr>
            <a:r>
              <a:rPr sz="2400" b="1">
                <a:solidFill>
                  <a:srgbClr val="00FFFF"/>
                </a:solidFill>
                <a:latin typeface="Calibri"/>
              </a:rPr>
              <a:t>WORKER VOICE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1280" y="5212081"/>
            <a:ext cx="685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600" b="0">
                <a:solidFill>
                  <a:srgbClr val="FFFFFF"/>
                </a:solidFill>
              </a:defRPr>
            </a:pPr>
            <a:r>
              <a:rPr sz="1600">
                <a:solidFill>
                  <a:srgbClr val="FFFFFF"/>
                </a:solidFill>
                <a:latin typeface="Calibri"/>
              </a:rPr>
              <a:t>Boost collective bargaining to give workers a seat at the table during AI implementation decisions.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457201"/>
            <a:ext cx="8229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3200" b="1">
                <a:solidFill>
                  <a:srgbClr val="00FFFF"/>
                </a:solidFill>
              </a:defRPr>
            </a:pPr>
            <a:r>
              <a:rPr sz="3200" b="1" dirty="0">
                <a:solidFill>
                  <a:srgbClr val="00FFFF"/>
                </a:solidFill>
                <a:latin typeface="Calibri"/>
              </a:rPr>
              <a:t>THE FRONTIER: AGENTIC WORKFORCES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00" y="1645921"/>
            <a:ext cx="7315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400" b="1">
                <a:solidFill>
                  <a:srgbClr val="00FFFF"/>
                </a:solidFill>
              </a:defRPr>
            </a:pPr>
            <a:r>
              <a:rPr sz="2400" b="1">
                <a:solidFill>
                  <a:srgbClr val="00FFFF"/>
                </a:solidFill>
                <a:latin typeface="Calibri"/>
              </a:rPr>
              <a:t>FROM TOOLS TO TEAMMATES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1280" y="2194561"/>
            <a:ext cx="685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800" b="0">
                <a:solidFill>
                  <a:srgbClr val="FFFFFF"/>
                </a:solidFill>
              </a:defRPr>
            </a:pPr>
            <a:r>
              <a:rPr>
                <a:solidFill>
                  <a:srgbClr val="FFFFFF"/>
                </a:solidFill>
                <a:latin typeface="Calibri"/>
              </a:rPr>
              <a:t>AI is evolving from a system you ask (Chatbots) to a system that acts (Agents). Agents can execute multi-step workflows autonomously.</a:t>
            </a:r>
          </a:p>
        </p:txBody>
      </p:sp>
      <p:sp>
        <p:nvSpPr>
          <p:cNvPr id="5" name="Rectangle 4"/>
          <p:cNvSpPr/>
          <p:nvPr/>
        </p:nvSpPr>
        <p:spPr>
          <a:xfrm>
            <a:off x="1981200" y="4114800"/>
            <a:ext cx="8229600" cy="45720"/>
          </a:xfrm>
          <a:prstGeom prst="rect">
            <a:avLst/>
          </a:prstGeom>
          <a:solidFill>
            <a:srgbClr val="00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4572001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1800" b="1">
                <a:solidFill>
                  <a:srgbClr val="FFFFFF"/>
                </a:solidFill>
              </a:defRPr>
            </a:pPr>
            <a:r>
              <a:rPr b="1">
                <a:solidFill>
                  <a:srgbClr val="FFFFFF"/>
                </a:solidFill>
                <a:latin typeface="Calibri"/>
              </a:rPr>
              <a:t>Impact: Roles will shift from 'Task Execution' to 'Strategic Oversight' and 'System Governance'.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View from the IP Frontier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838200" y="1850000"/>
            <a:ext cx="10515600" cy="40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1" dirty="0">
                <a:solidFill>
                  <a:srgbClr val="767171"/>
                </a:solidFill>
                <a:latin typeface="NeueHaasGroteskDisp Pro Md" pitchFamily="34" charset="0"/>
              </a:rPr>
              <a:t>Legal professionals just ranked “high exposure.” Here’s the view from inside the profession.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838200" y="2500000"/>
            <a:ext cx="10515600" cy="150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dirty="0">
                <a:solidFill>
                  <a:srgbClr val="000000"/>
                </a:solidFill>
                <a:latin typeface="NeueHaasGroteskDisp Pro Md" pitchFamily="34" charset="0"/>
              </a:rPr>
              <a:t>AI won’t replace IP professionals —</a:t>
            </a:r>
          </a:p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dirty="0">
                <a:solidFill>
                  <a:srgbClr val="C00000"/>
                </a:solidFill>
                <a:latin typeface="NeueHaasGroteskDisp Pro Md" pitchFamily="34" charset="0"/>
              </a:rPr>
              <a:t>it replaces the worst parts of their day.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838200" y="4450000"/>
            <a:ext cx="10515600" cy="160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28600" indent="-228600" algn="l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itchFamily="34" charset="0"/>
              <a:buChar char="▪"/>
            </a:pPr>
            <a:r>
              <a:rPr lang="en-US" sz="1800" b="0" i="0" dirty="0">
                <a:solidFill>
                  <a:srgbClr val="3A3838"/>
                </a:solidFill>
                <a:latin typeface="NeueHaasGroteskDisp Pro Md" pitchFamily="34" charset="0"/>
              </a:rPr>
              <a:t>Document-heavy, deadline-driven, rule-bound — patent work is exactly what AI does well</a:t>
            </a:r>
          </a:p>
          <a:p>
            <a:pPr marL="228600" indent="-228600" algn="l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Font typeface="Arial" pitchFamily="34" charset="0"/>
              <a:buChar char="▪"/>
            </a:pPr>
            <a:r>
              <a:rPr lang="en-US" sz="1800" b="0" i="0" dirty="0">
                <a:solidFill>
                  <a:srgbClr val="3A3838"/>
                </a:solidFill>
                <a:latin typeface="NeueHaasGroteskDisp Pro Md" pitchFamily="34" charset="0"/>
              </a:rPr>
              <a:t>15 years automating IP workflows: what we observe is augmentation, not elimination</a:t>
            </a:r>
          </a:p>
          <a:p>
            <a:pPr marL="228600" indent="-22860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▪"/>
            </a:pPr>
            <a:r>
              <a:rPr lang="en-US" sz="1800" b="0" i="0" dirty="0">
                <a:solidFill>
                  <a:srgbClr val="3A3838"/>
                </a:solidFill>
                <a:latin typeface="NeueHaasGroteskDisp Pro Md" pitchFamily="34" charset="0"/>
              </a:rPr>
              <a:t>The real question isn’t headcount — it’s where the hours go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C73D3-6B1E-AF25-ABCB-A3411402369E}"/>
              </a:ext>
            </a:extLst>
          </p:cNvPr>
          <p:cNvSpPr txBox="1">
            <a:spLocks/>
          </p:cNvSpPr>
          <p:nvPr/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M Sans 14p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Copyright © 2025 BLACK</a:t>
            </a:r>
            <a:r>
              <a:rPr lang="en-US" b="1" dirty="0">
                <a:solidFill>
                  <a:schemeClr val="tx1"/>
                </a:solidFill>
              </a:rPr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80/20 Inversion</a:t>
            </a:r>
          </a:p>
        </p:txBody>
      </p:sp>
      <p:sp>
        <p:nvSpPr>
          <p:cNvPr id="104" name="Card 104"/>
          <p:cNvSpPr/>
          <p:nvPr/>
        </p:nvSpPr>
        <p:spPr>
          <a:xfrm>
            <a:off x="838200" y="1850000"/>
            <a:ext cx="4300000" cy="2400000"/>
          </a:xfrm>
          <a:prstGeom prst="roundRect">
            <a:avLst>
              <a:gd name="adj" fmla="val 27000"/>
            </a:avLst>
          </a:prstGeom>
          <a:solidFill>
            <a:srgbClr val="FFFFFF"/>
          </a:solidFill>
          <a:ln w="12700">
            <a:solidFill>
              <a:srgbClr val="D0CECE"/>
            </a:solidFill>
          </a:ln>
        </p:spPr>
        <p:txBody>
          <a:bodyPr wrap="square" lIns="274638" tIns="228600" rIns="274638" bIns="182880" rtlCol="0" anchor="t"/>
          <a:lstStyle/>
          <a:p>
            <a:pPr marL="0" indent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i="0" dirty="0">
                <a:solidFill>
                  <a:srgbClr val="767171"/>
                </a:solidFill>
                <a:latin typeface="NeueHaasGroteskDisp Pro Md" pitchFamily="34" charset="0"/>
              </a:rPr>
              <a:t>TODAY</a:t>
            </a:r>
          </a:p>
          <a:p>
            <a:pPr marL="0" indent="0" algn="l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4400" b="1" i="0" dirty="0">
                <a:solidFill>
                  <a:srgbClr val="000000"/>
                </a:solidFill>
                <a:latin typeface="NeueHaasGroteskDisp Pro Md" pitchFamily="34" charset="0"/>
              </a:rPr>
              <a:t>80%</a:t>
            </a:r>
          </a:p>
          <a:p>
            <a:pPr marL="0" indent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b="0" i="0" dirty="0">
                <a:solidFill>
                  <a:srgbClr val="3A3838"/>
                </a:solidFill>
                <a:latin typeface="NeueHaasGroteskDisp Pro Md" pitchFamily="34" charset="0"/>
              </a:rPr>
              <a:t>collecting &amp; assembling information</a:t>
            </a:r>
          </a:p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dirty="0">
                <a:solidFill>
                  <a:srgbClr val="767171"/>
                </a:solidFill>
                <a:latin typeface="NeueHaasGroteskDisp Pro Md" pitchFamily="34" charset="0"/>
              </a:rPr>
              <a:t>20% strategic analysis</a:t>
            </a:r>
          </a:p>
        </p:txBody>
      </p:sp>
      <p:sp>
        <p:nvSpPr>
          <p:cNvPr id="105" name="Arrow 105"/>
          <p:cNvSpPr/>
          <p:nvPr/>
        </p:nvSpPr>
        <p:spPr>
          <a:xfrm>
            <a:off x="5438200" y="2800000"/>
            <a:ext cx="1315600" cy="50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06" name="Card 106"/>
          <p:cNvSpPr/>
          <p:nvPr/>
        </p:nvSpPr>
        <p:spPr>
          <a:xfrm>
            <a:off x="7053800" y="1850000"/>
            <a:ext cx="4300000" cy="2400000"/>
          </a:xfrm>
          <a:prstGeom prst="roundRect">
            <a:avLst>
              <a:gd name="adj" fmla="val 27000"/>
            </a:avLst>
          </a:prstGeom>
          <a:solidFill>
            <a:srgbClr val="FFFFFF"/>
          </a:solidFill>
          <a:ln w="19050">
            <a:solidFill>
              <a:srgbClr val="C00000"/>
            </a:solidFill>
          </a:ln>
        </p:spPr>
        <p:txBody>
          <a:bodyPr wrap="square" lIns="274638" tIns="228600" rIns="274638" bIns="182880" rtlCol="0" anchor="t"/>
          <a:lstStyle/>
          <a:p>
            <a:pPr marL="0" indent="0" algn="l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i="0" dirty="0">
                <a:solidFill>
                  <a:srgbClr val="C00000"/>
                </a:solidFill>
                <a:latin typeface="NeueHaasGroteskDisp Pro Md" pitchFamily="34" charset="0"/>
              </a:rPr>
              <a:t>THE GOAL</a:t>
            </a:r>
          </a:p>
          <a:p>
            <a:pPr marL="0" indent="0" algn="l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4400" b="1" i="0" dirty="0">
                <a:solidFill>
                  <a:srgbClr val="C00000"/>
                </a:solidFill>
                <a:latin typeface="NeueHaasGroteskDisp Pro Md" pitchFamily="34" charset="0"/>
              </a:rPr>
              <a:t>80%</a:t>
            </a:r>
          </a:p>
          <a:p>
            <a:pPr marL="0" indent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b="0" i="0" dirty="0">
                <a:solidFill>
                  <a:srgbClr val="3A3838"/>
                </a:solidFill>
                <a:latin typeface="NeueHaasGroteskDisp Pro Md" pitchFamily="34" charset="0"/>
              </a:rPr>
              <a:t>strategic analysis &amp; counseling</a:t>
            </a:r>
          </a:p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dirty="0">
                <a:solidFill>
                  <a:srgbClr val="767171"/>
                </a:solidFill>
                <a:latin typeface="NeueHaasGroteskDisp Pro Md" pitchFamily="34" charset="0"/>
              </a:rPr>
              <a:t>20% collection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838200" y="4650000"/>
            <a:ext cx="10515600" cy="140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NeueHaasGroteskDisp Pro Md" pitchFamily="34" charset="0"/>
              </a:rPr>
              <a:t>8-10</a:t>
            </a:r>
            <a:r>
              <a:rPr lang="en-US" sz="2800" b="1" i="0" dirty="0">
                <a:solidFill>
                  <a:srgbClr val="C00000"/>
                </a:solidFill>
                <a:latin typeface="NeueHaasGroteskDisp Pro Md" pitchFamily="34" charset="0"/>
              </a:rPr>
              <a:t> hours → 2-3 hours</a:t>
            </a:r>
          </a:p>
          <a:p>
            <a:pPr marL="0" indent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b="0" i="0" dirty="0">
                <a:solidFill>
                  <a:srgbClr val="767171"/>
                </a:solidFill>
                <a:latin typeface="NeueHaasGroteskDisp Pro Md" pitchFamily="34" charset="0"/>
              </a:rPr>
              <a:t>Drafting a</a:t>
            </a:r>
            <a:r>
              <a:rPr lang="en-US" sz="1600" dirty="0">
                <a:solidFill>
                  <a:srgbClr val="767171"/>
                </a:solidFill>
                <a:latin typeface="NeueHaasGroteskDisp Pro Md" pitchFamily="34" charset="0"/>
              </a:rPr>
              <a:t>n office action</a:t>
            </a:r>
            <a:r>
              <a:rPr lang="en-US" sz="1600" b="0" i="0" dirty="0">
                <a:solidFill>
                  <a:srgbClr val="767171"/>
                </a:solidFill>
                <a:latin typeface="NeueHaasGroteskDisp Pro Md" pitchFamily="34" charset="0"/>
              </a:rPr>
              <a:t> response — manual vs. automated workflow</a:t>
            </a:r>
          </a:p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i="0" dirty="0">
                <a:solidFill>
                  <a:srgbClr val="3A3838"/>
                </a:solidFill>
                <a:latin typeface="NeueHaasGroteskDisp Pro Md" pitchFamily="34" charset="0"/>
              </a:rPr>
              <a:t>That’s capacity-building, not headcount reduction.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C73D3-6B1E-AF25-ABCB-A3411402369E}"/>
              </a:ext>
            </a:extLst>
          </p:cNvPr>
          <p:cNvSpPr txBox="1">
            <a:spLocks/>
          </p:cNvSpPr>
          <p:nvPr/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M Sans 14p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Copyright © 2025 BLACK</a:t>
            </a:r>
            <a:r>
              <a:rPr lang="en-US" b="1" dirty="0">
                <a:solidFill>
                  <a:schemeClr val="tx1"/>
                </a:solidFill>
              </a:rPr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Inside IP Practice</a:t>
            </a:r>
          </a:p>
        </p:txBody>
      </p:sp>
      <p:sp>
        <p:nvSpPr>
          <p:cNvPr id="108" name="Card 108"/>
          <p:cNvSpPr/>
          <p:nvPr/>
        </p:nvSpPr>
        <p:spPr>
          <a:xfrm>
            <a:off x="838200" y="1950000"/>
            <a:ext cx="5050000" cy="1450000"/>
          </a:xfrm>
          <a:prstGeom prst="roundRect">
            <a:avLst>
              <a:gd name="adj" fmla="val 27000"/>
            </a:avLst>
          </a:prstGeom>
          <a:solidFill>
            <a:srgbClr val="FFFFFF"/>
          </a:solidFill>
          <a:ln w="12700">
            <a:solidFill>
              <a:srgbClr val="D0CECE"/>
            </a:solidFill>
          </a:ln>
        </p:spPr>
        <p:txBody>
          <a:bodyPr wrap="square" lIns="274638" tIns="182880" rIns="274638" bIns="137160" rtlCol="0" anchor="t"/>
          <a:lstStyle/>
          <a:p>
            <a:pPr marL="0" indent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1700" b="1" i="0" dirty="0">
                <a:solidFill>
                  <a:srgbClr val="000000"/>
                </a:solidFill>
                <a:latin typeface="NeueHaasGroteskDisp Pro Md" pitchFamily="34" charset="0"/>
              </a:rPr>
              <a:t>Correspondence Processing</a:t>
            </a:r>
          </a:p>
          <a:p>
            <a: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dirty="0">
                <a:solidFill>
                  <a:srgbClr val="3A3838"/>
                </a:solidFill>
                <a:latin typeface="NeueHaasGroteskDisp Pro Md" pitchFamily="34" charset="0"/>
              </a:rPr>
              <a:t>Reads, classifies &amp; routes incoming USPTO mail</a:t>
            </a:r>
          </a:p>
        </p:txBody>
      </p:sp>
      <p:sp>
        <p:nvSpPr>
          <p:cNvPr id="109" name="Card 109"/>
          <p:cNvSpPr/>
          <p:nvPr/>
        </p:nvSpPr>
        <p:spPr>
          <a:xfrm>
            <a:off x="6303800" y="1950000"/>
            <a:ext cx="5050000" cy="1450000"/>
          </a:xfrm>
          <a:prstGeom prst="roundRect">
            <a:avLst>
              <a:gd name="adj" fmla="val 27000"/>
            </a:avLst>
          </a:prstGeom>
          <a:solidFill>
            <a:srgbClr val="FFFFFF"/>
          </a:solidFill>
          <a:ln w="12700">
            <a:solidFill>
              <a:srgbClr val="D0CECE"/>
            </a:solidFill>
          </a:ln>
        </p:spPr>
        <p:txBody>
          <a:bodyPr wrap="square" lIns="274638" tIns="182880" rIns="274638" bIns="137160" rtlCol="0" anchor="t"/>
          <a:lstStyle/>
          <a:p>
            <a:pPr marL="0" indent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1700" b="1" i="0" dirty="0">
                <a:solidFill>
                  <a:srgbClr val="000000"/>
                </a:solidFill>
                <a:latin typeface="NeueHaasGroteskDisp Pro Md" pitchFamily="34" charset="0"/>
              </a:rPr>
              <a:t>Docketing &amp; Verification</a:t>
            </a:r>
          </a:p>
          <a:p>
            <a: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dirty="0">
                <a:solidFill>
                  <a:srgbClr val="3A3838"/>
                </a:solidFill>
                <a:latin typeface="NeueHaasGroteskDisp Pro Md" pitchFamily="34" charset="0"/>
              </a:rPr>
              <a:t>Extracts dates &amp; deadlines, then cross-checks the docket</a:t>
            </a:r>
          </a:p>
        </p:txBody>
      </p:sp>
      <p:sp>
        <p:nvSpPr>
          <p:cNvPr id="110" name="Card 110"/>
          <p:cNvSpPr/>
          <p:nvPr/>
        </p:nvSpPr>
        <p:spPr>
          <a:xfrm>
            <a:off x="838200" y="3600000"/>
            <a:ext cx="5050000" cy="1450000"/>
          </a:xfrm>
          <a:prstGeom prst="roundRect">
            <a:avLst>
              <a:gd name="adj" fmla="val 27000"/>
            </a:avLst>
          </a:prstGeom>
          <a:solidFill>
            <a:srgbClr val="FFFFFF"/>
          </a:solidFill>
          <a:ln w="12700">
            <a:solidFill>
              <a:srgbClr val="D0CECE"/>
            </a:solidFill>
          </a:ln>
        </p:spPr>
        <p:txBody>
          <a:bodyPr wrap="square" lIns="274638" tIns="182880" rIns="274638" bIns="137160" rtlCol="0" anchor="t"/>
          <a:lstStyle/>
          <a:p>
            <a:pPr marL="0" indent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1700" b="1" i="0" dirty="0">
                <a:solidFill>
                  <a:srgbClr val="000000"/>
                </a:solidFill>
                <a:latin typeface="NeueHaasGroteskDisp Pro Md" pitchFamily="34" charset="0"/>
              </a:rPr>
              <a:t>IDS Support</a:t>
            </a:r>
          </a:p>
          <a:p>
            <a: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dirty="0">
                <a:solidFill>
                  <a:srgbClr val="3A3838"/>
                </a:solidFill>
                <a:latin typeface="NeueHaasGroteskDisp Pro Md" pitchFamily="34" charset="0"/>
              </a:rPr>
              <a:t>Assembles references &amp; builds the disclosure record</a:t>
            </a:r>
          </a:p>
        </p:txBody>
      </p:sp>
      <p:sp>
        <p:nvSpPr>
          <p:cNvPr id="111" name="Card 111"/>
          <p:cNvSpPr/>
          <p:nvPr/>
        </p:nvSpPr>
        <p:spPr>
          <a:xfrm>
            <a:off x="6303800" y="3600000"/>
            <a:ext cx="5050000" cy="1450000"/>
          </a:xfrm>
          <a:prstGeom prst="roundRect">
            <a:avLst>
              <a:gd name="adj" fmla="val 27000"/>
            </a:avLst>
          </a:prstGeom>
          <a:solidFill>
            <a:srgbClr val="FFFFFF"/>
          </a:solidFill>
          <a:ln w="12700">
            <a:solidFill>
              <a:srgbClr val="D0CECE"/>
            </a:solidFill>
          </a:ln>
        </p:spPr>
        <p:txBody>
          <a:bodyPr wrap="square" lIns="274638" tIns="182880" rIns="274638" bIns="137160" rtlCol="0" anchor="t"/>
          <a:lstStyle/>
          <a:p>
            <a:pPr marL="0" indent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1700" b="1" i="0" dirty="0">
                <a:solidFill>
                  <a:srgbClr val="000000"/>
                </a:solidFill>
                <a:latin typeface="NeueHaasGroteskDisp Pro Md" pitchFamily="34" charset="0"/>
              </a:rPr>
              <a:t>OA &amp; NOA Review</a:t>
            </a:r>
          </a:p>
          <a:p>
            <a: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dirty="0">
                <a:solidFill>
                  <a:srgbClr val="3A3838"/>
                </a:solidFill>
                <a:latin typeface="NeueHaasGroteskDisp Pro Md" pitchFamily="34" charset="0"/>
              </a:rPr>
              <a:t>Flags rejections, amendments &amp; claim markup for attorney review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838200" y="5450000"/>
            <a:ext cx="10515600" cy="90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dirty="0">
                <a:solidFill>
                  <a:srgbClr val="3A3838"/>
                </a:solidFill>
                <a:latin typeface="NeueHaasGroteskDisp Pro Md" pitchFamily="34" charset="0"/>
              </a:rPr>
              <a:t>In every case, the AI removed the re-keying and cross-checking </a:t>
            </a:r>
            <a:r>
              <a:rPr lang="en-US" sz="2000" b="1" i="1" dirty="0">
                <a:solidFill>
                  <a:srgbClr val="C00000"/>
                </a:solidFill>
                <a:latin typeface="NeueHaasGroteskDisp Pro Md" pitchFamily="34" charset="0"/>
              </a:rPr>
              <a:t>around</a:t>
            </a:r>
            <a:r>
              <a:rPr lang="en-US" sz="2000" b="0" i="0" dirty="0">
                <a:solidFill>
                  <a:srgbClr val="3A3838"/>
                </a:solidFill>
                <a:latin typeface="NeueHaasGroteskDisp Pro Md" pitchFamily="34" charset="0"/>
              </a:rPr>
              <a:t> the professional — not the professional.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C73D3-6B1E-AF25-ABCB-A3411402369E}"/>
              </a:ext>
            </a:extLst>
          </p:cNvPr>
          <p:cNvSpPr txBox="1">
            <a:spLocks/>
          </p:cNvSpPr>
          <p:nvPr/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M Sans 14p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Copyright © 2025 BLACK</a:t>
            </a:r>
            <a:r>
              <a:rPr lang="en-US" b="1" dirty="0">
                <a:solidFill>
                  <a:schemeClr val="tx1"/>
                </a:solidFill>
              </a:rPr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Leveraging MCP for Complex Workflows</a:t>
            </a:r>
          </a:p>
        </p:txBody>
      </p:sp>
      <p:sp>
        <p:nvSpPr>
          <p:cNvPr id="135" name="TextBox 135"/>
          <p:cNvSpPr txBox="1"/>
          <p:nvPr/>
        </p:nvSpPr>
        <p:spPr>
          <a:xfrm>
            <a:off x="838200" y="1800000"/>
            <a:ext cx="10515600" cy="45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1" dirty="0">
                <a:solidFill>
                  <a:srgbClr val="767171"/>
                </a:solidFill>
                <a:latin typeface="NeueHaasGroteskDisp Pro Md" pitchFamily="34" charset="0"/>
              </a:rPr>
              <a:t>Model Context Protocol — the open standard that lets an AI assistant securely use your systems &amp; data</a:t>
            </a:r>
          </a:p>
        </p:txBody>
      </p:sp>
      <p:sp>
        <p:nvSpPr>
          <p:cNvPr id="136" name="Card 136"/>
          <p:cNvSpPr/>
          <p:nvPr/>
        </p:nvSpPr>
        <p:spPr>
          <a:xfrm>
            <a:off x="838200" y="2450000"/>
            <a:ext cx="2750000" cy="620000"/>
          </a:xfrm>
          <a:prstGeom prst="roundRect">
            <a:avLst>
              <a:gd name="adj" fmla="val 27000"/>
            </a:avLst>
          </a:prstGeom>
          <a:solidFill>
            <a:srgbClr val="FFFFFF"/>
          </a:solidFill>
          <a:ln w="12700">
            <a:solidFill>
              <a:srgbClr val="D0CECE"/>
            </a:solidFill>
          </a:ln>
        </p:spPr>
        <p:txBody>
          <a:bodyPr wrap="square" lIns="91440" tIns="45720" rIns="91440" bIns="45720" rtlCol="0" anchor="ctr"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dirty="0">
                <a:solidFill>
                  <a:srgbClr val="3A3838"/>
                </a:solidFill>
                <a:latin typeface="NeueHaasGroteskDisp Pro Md" pitchFamily="34" charset="0"/>
              </a:rPr>
              <a:t>USPTO file histories</a:t>
            </a:r>
          </a:p>
        </p:txBody>
      </p:sp>
      <p:sp>
        <p:nvSpPr>
          <p:cNvPr id="137" name="Card 137"/>
          <p:cNvSpPr/>
          <p:nvPr/>
        </p:nvSpPr>
        <p:spPr>
          <a:xfrm>
            <a:off x="838200" y="3200000"/>
            <a:ext cx="2750000" cy="620000"/>
          </a:xfrm>
          <a:prstGeom prst="roundRect">
            <a:avLst>
              <a:gd name="adj" fmla="val 27000"/>
            </a:avLst>
          </a:prstGeom>
          <a:solidFill>
            <a:srgbClr val="FFFFFF"/>
          </a:solidFill>
          <a:ln w="12700">
            <a:solidFill>
              <a:srgbClr val="D0CECE"/>
            </a:solidFill>
          </a:ln>
        </p:spPr>
        <p:txBody>
          <a:bodyPr wrap="square" lIns="91440" tIns="45720" rIns="91440" bIns="45720" rtlCol="0" anchor="ctr"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dirty="0">
                <a:solidFill>
                  <a:srgbClr val="3A3838"/>
                </a:solidFill>
                <a:latin typeface="NeueHaasGroteskDisp Pro Md" pitchFamily="34" charset="0"/>
              </a:rPr>
              <a:t>IPMS &amp; docketing data</a:t>
            </a:r>
          </a:p>
        </p:txBody>
      </p:sp>
      <p:sp>
        <p:nvSpPr>
          <p:cNvPr id="138" name="Card 138"/>
          <p:cNvSpPr/>
          <p:nvPr/>
        </p:nvSpPr>
        <p:spPr>
          <a:xfrm>
            <a:off x="838200" y="3950000"/>
            <a:ext cx="2750000" cy="620000"/>
          </a:xfrm>
          <a:prstGeom prst="roundRect">
            <a:avLst>
              <a:gd name="adj" fmla="val 27000"/>
            </a:avLst>
          </a:prstGeom>
          <a:solidFill>
            <a:srgbClr val="FFFFFF"/>
          </a:solidFill>
          <a:ln w="12700">
            <a:solidFill>
              <a:srgbClr val="D0CECE"/>
            </a:solidFill>
          </a:ln>
        </p:spPr>
        <p:txBody>
          <a:bodyPr wrap="square" lIns="91440" tIns="45720" rIns="91440" bIns="45720" rtlCol="0" anchor="ctr"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dirty="0">
                <a:solidFill>
                  <a:srgbClr val="3A3838"/>
                </a:solidFill>
                <a:latin typeface="NeueHaasGroteskDisp Pro Md" pitchFamily="34" charset="0"/>
              </a:rPr>
              <a:t>Documents: specs, OAs, art</a:t>
            </a:r>
          </a:p>
        </p:txBody>
      </p:sp>
      <p:sp>
        <p:nvSpPr>
          <p:cNvPr id="139" name="Arrow 139"/>
          <p:cNvSpPr/>
          <p:nvPr/>
        </p:nvSpPr>
        <p:spPr>
          <a:xfrm>
            <a:off x="3718200" y="3350000"/>
            <a:ext cx="480000" cy="30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40" name="Card 140"/>
          <p:cNvSpPr/>
          <p:nvPr/>
        </p:nvSpPr>
        <p:spPr>
          <a:xfrm>
            <a:off x="4308200" y="2850000"/>
            <a:ext cx="2350000" cy="1350000"/>
          </a:xfrm>
          <a:prstGeom prst="roundRect">
            <a:avLst>
              <a:gd name="adj" fmla="val 27000"/>
            </a:avLst>
          </a:prstGeom>
          <a:solidFill>
            <a:srgbClr val="FFFFFF"/>
          </a:solidFill>
          <a:ln w="19050">
            <a:solidFill>
              <a:srgbClr val="C00000"/>
            </a:solidFill>
          </a:ln>
        </p:spPr>
        <p:txBody>
          <a:bodyPr wrap="square" lIns="91440" tIns="91440" rIns="91440" bIns="91440" rtlCol="0" anchor="ctr"/>
          <a:lstStyle/>
          <a:p>
            <a:pPr marL="0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900" b="1" i="0" dirty="0">
                <a:solidFill>
                  <a:srgbClr val="C00000"/>
                </a:solidFill>
                <a:latin typeface="NeueHaasGroteskDisp Pro Md" pitchFamily="34" charset="0"/>
              </a:rPr>
              <a:t>Otto MCP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dirty="0">
                <a:solidFill>
                  <a:srgbClr val="3A3838"/>
                </a:solidFill>
                <a:latin typeface="NeueHaasGroteskDisp Pro Md" pitchFamily="34" charset="0"/>
              </a:rPr>
              <a:t>one protocol,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dirty="0">
                <a:solidFill>
                  <a:srgbClr val="3A3838"/>
                </a:solidFill>
                <a:latin typeface="NeueHaasGroteskDisp Pro Md" pitchFamily="34" charset="0"/>
              </a:rPr>
              <a:t>every data source</a:t>
            </a:r>
          </a:p>
        </p:txBody>
      </p:sp>
      <p:sp>
        <p:nvSpPr>
          <p:cNvPr id="141" name="Arrow 141"/>
          <p:cNvSpPr/>
          <p:nvPr/>
        </p:nvSpPr>
        <p:spPr>
          <a:xfrm>
            <a:off x="6788200" y="3350000"/>
            <a:ext cx="480000" cy="30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42" name="Card 142"/>
          <p:cNvSpPr/>
          <p:nvPr/>
        </p:nvSpPr>
        <p:spPr>
          <a:xfrm>
            <a:off x="7398200" y="2450000"/>
            <a:ext cx="3955600" cy="2350000"/>
          </a:xfrm>
          <a:prstGeom prst="roundRect">
            <a:avLst>
              <a:gd name="adj" fmla="val 27000"/>
            </a:avLst>
          </a:prstGeom>
          <a:solidFill>
            <a:srgbClr val="FFFFFF"/>
          </a:solidFill>
          <a:ln w="12700">
            <a:solidFill>
              <a:srgbClr val="D0CECE"/>
            </a:solidFill>
          </a:ln>
        </p:spPr>
        <p:txBody>
          <a:bodyPr wrap="square" lIns="228600" tIns="182880" rIns="182880" bIns="137160" rtlCol="0" anchor="t"/>
          <a:lstStyle/>
          <a:p>
            <a:pPr marL="0" indent="0" algn="l">
              <a:spcBef>
                <a:spcPts val="0"/>
              </a:spcBef>
              <a:spcAft>
                <a:spcPts val="700"/>
              </a:spcAft>
              <a:buNone/>
            </a:pPr>
            <a:r>
              <a:rPr lang="en-US" sz="1600" b="1" i="0" dirty="0">
                <a:solidFill>
                  <a:srgbClr val="000000"/>
                </a:solidFill>
                <a:latin typeface="NeueHaasGroteskDisp Pro Md" pitchFamily="34" charset="0"/>
              </a:rPr>
              <a:t>The AI assistant acts</a:t>
            </a:r>
          </a:p>
          <a:p>
            <a:pPr marL="228600" indent="-228600" algn="l">
              <a:spcBef>
                <a:spcPts val="0"/>
              </a:spcBef>
              <a:spcAft>
                <a:spcPts val="500"/>
              </a:spcAft>
              <a:buClr>
                <a:srgbClr val="C00000"/>
              </a:buClr>
              <a:buFont typeface="Arial" pitchFamily="34" charset="0"/>
              <a:buChar char="▪"/>
            </a:pPr>
            <a:r>
              <a:rPr lang="en-US" sz="1400" b="0" i="0" dirty="0">
                <a:solidFill>
                  <a:srgbClr val="3A3838"/>
                </a:solidFill>
                <a:latin typeface="NeueHaasGroteskDisp Pro Md" pitchFamily="34" charset="0"/>
              </a:rPr>
              <a:t>Loads the matter</a:t>
            </a:r>
          </a:p>
          <a:p>
            <a:pPr marL="228600" indent="-228600" algn="l">
              <a:spcBef>
                <a:spcPts val="0"/>
              </a:spcBef>
              <a:spcAft>
                <a:spcPts val="500"/>
              </a:spcAft>
              <a:buClr>
                <a:srgbClr val="C00000"/>
              </a:buClr>
              <a:buFont typeface="Arial" pitchFamily="34" charset="0"/>
              <a:buChar char="▪"/>
            </a:pPr>
            <a:r>
              <a:rPr lang="en-US" sz="1400" b="0" i="0" dirty="0">
                <a:solidFill>
                  <a:srgbClr val="3A3838"/>
                </a:solidFill>
                <a:latin typeface="NeueHaasGroteskDisp Pro Md" pitchFamily="34" charset="0"/>
              </a:rPr>
              <a:t>Analyzes claims &amp; rejections</a:t>
            </a:r>
          </a:p>
          <a:p>
            <a:pPr marL="228600" indent="-228600" algn="l">
              <a:spcBef>
                <a:spcPts val="0"/>
              </a:spcBef>
              <a:spcAft>
                <a:spcPts val="500"/>
              </a:spcAft>
              <a:buClr>
                <a:srgbClr val="C00000"/>
              </a:buClr>
              <a:buFont typeface="Arial" pitchFamily="34" charset="0"/>
              <a:buChar char="▪"/>
            </a:pPr>
            <a:r>
              <a:rPr lang="en-US" sz="1400" b="0" i="0" dirty="0">
                <a:solidFill>
                  <a:srgbClr val="3A3838"/>
                </a:solidFill>
                <a:latin typeface="NeueHaasGroteskDisp Pro Md" pitchFamily="34" charset="0"/>
              </a:rPr>
              <a:t>Drafts the response shell</a:t>
            </a:r>
          </a:p>
          <a:p>
            <a:pPr marL="228600" indent="-228600" algn="l">
              <a:spcBef>
                <a:spcPts val="0"/>
              </a:spcBef>
              <a:spcAft>
                <a:spcPts val="500"/>
              </a:spcAft>
              <a:buClr>
                <a:srgbClr val="C00000"/>
              </a:buClr>
              <a:buFont typeface="Arial" pitchFamily="34" charset="0"/>
              <a:buChar char="▪"/>
            </a:pPr>
            <a:r>
              <a:rPr lang="en-US" sz="1400" b="0" i="0" dirty="0">
                <a:solidFill>
                  <a:srgbClr val="3A3838"/>
                </a:solidFill>
                <a:latin typeface="NeueHaasGroteskDisp Pro Md" pitchFamily="34" charset="0"/>
              </a:rPr>
              <a:t>Verifies the docket entry</a:t>
            </a:r>
          </a:p>
        </p:txBody>
      </p:sp>
      <p:sp>
        <p:nvSpPr>
          <p:cNvPr id="143" name="TextBox 143"/>
          <p:cNvSpPr txBox="1"/>
          <p:nvPr/>
        </p:nvSpPr>
        <p:spPr>
          <a:xfrm>
            <a:off x="838200" y="5250000"/>
            <a:ext cx="10515600" cy="90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1600" b="0" i="1" dirty="0">
                <a:solidFill>
                  <a:srgbClr val="767171"/>
                </a:solidFill>
                <a:latin typeface="NeueHaasGroteskDisp Pro Md" pitchFamily="34" charset="0"/>
              </a:rPr>
              <a:t>One request — “pull 18/372,030, review the Office Action, draft a response shell” — becomes a full workflow.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dirty="0">
                <a:solidFill>
                  <a:srgbClr val="3A3838"/>
                </a:solidFill>
                <a:latin typeface="NeueHaasGroteskDisp Pro Md" pitchFamily="34" charset="0"/>
              </a:rPr>
              <a:t>From tools you ask to systems that act </a:t>
            </a:r>
            <a:r>
              <a:rPr lang="en-US" sz="1800" b="1" i="0" dirty="0">
                <a:solidFill>
                  <a:srgbClr val="C00000"/>
                </a:solidFill>
                <a:latin typeface="NeueHaasGroteskDisp Pro Md" pitchFamily="34" charset="0"/>
              </a:rPr>
              <a:t>— with a human approving every output.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C73D3-6B1E-AF25-ABCB-A3411402369E}"/>
              </a:ext>
            </a:extLst>
          </p:cNvPr>
          <p:cNvSpPr txBox="1">
            <a:spLocks/>
          </p:cNvSpPr>
          <p:nvPr/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M Sans 14p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Copyright © 2025 BLACK</a:t>
            </a:r>
            <a:r>
              <a:rPr lang="en-US" b="1" dirty="0">
                <a:solidFill>
                  <a:schemeClr val="tx1"/>
                </a:solidFill>
              </a:rPr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Line</a:t>
            </a:r>
          </a:p>
        </p:txBody>
      </p:sp>
      <p:sp>
        <p:nvSpPr>
          <p:cNvPr id="113" name="Card 113"/>
          <p:cNvSpPr/>
          <p:nvPr/>
        </p:nvSpPr>
        <p:spPr>
          <a:xfrm>
            <a:off x="838200" y="1850000"/>
            <a:ext cx="5050000" cy="3350000"/>
          </a:xfrm>
          <a:prstGeom prst="roundRect">
            <a:avLst>
              <a:gd name="adj" fmla="val 27000"/>
            </a:avLst>
          </a:prstGeom>
          <a:solidFill>
            <a:srgbClr val="FFFFFF"/>
          </a:solidFill>
          <a:ln w="12700">
            <a:solidFill>
              <a:srgbClr val="D0CECE"/>
            </a:solidFill>
          </a:ln>
        </p:spPr>
        <p:txBody>
          <a:bodyPr wrap="square" lIns="274638" tIns="228600" rIns="274638" bIns="182880" rtlCol="0" anchor="t"/>
          <a:lstStyle/>
          <a:p>
            <a:pPr marL="0" indent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b="1" i="0" dirty="0">
                <a:solidFill>
                  <a:srgbClr val="767171"/>
                </a:solidFill>
                <a:latin typeface="NeueHaasGroteskDisp Pro Md" pitchFamily="34" charset="0"/>
              </a:rPr>
              <a:t>AI-ASSISTED</a:t>
            </a:r>
          </a:p>
          <a:p>
            <a:pPr marL="228600" indent="-228600" algn="l"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Font typeface="Arial" pitchFamily="34" charset="0"/>
              <a:buChar char="▪"/>
            </a:pPr>
            <a:r>
              <a:rPr lang="en-US" sz="1700" b="0" i="0" dirty="0">
                <a:solidFill>
                  <a:srgbClr val="3A3838"/>
                </a:solidFill>
                <a:latin typeface="NeueHaasGroteskDisp Pro Md" pitchFamily="34" charset="0"/>
              </a:rPr>
              <a:t>Initial research &amp; summarization</a:t>
            </a:r>
          </a:p>
          <a:p>
            <a:pPr marL="228600" indent="-228600" algn="l"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Font typeface="Arial" pitchFamily="34" charset="0"/>
              <a:buChar char="▪"/>
            </a:pPr>
            <a:r>
              <a:rPr lang="en-US" sz="1700" b="0" i="0" dirty="0">
                <a:solidFill>
                  <a:srgbClr val="3A3838"/>
                </a:solidFill>
                <a:latin typeface="NeueHaasGroteskDisp Pro Md" pitchFamily="34" charset="0"/>
              </a:rPr>
              <a:t>First-draft generation</a:t>
            </a:r>
          </a:p>
          <a:p>
            <a:pPr marL="228600" indent="-228600" algn="l"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Font typeface="Arial" pitchFamily="34" charset="0"/>
              <a:buChar char="▪"/>
            </a:pPr>
            <a:r>
              <a:rPr lang="en-US" sz="1700" b="0" i="0" dirty="0">
                <a:solidFill>
                  <a:srgbClr val="3A3838"/>
                </a:solidFill>
                <a:latin typeface="NeueHaasGroteskDisp Pro Md" pitchFamily="34" charset="0"/>
              </a:rPr>
              <a:t>Chronology &amp; file-history building</a:t>
            </a:r>
          </a:p>
          <a:p>
            <a:pPr marL="228600" indent="-228600" algn="l"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Font typeface="Arial" pitchFamily="34" charset="0"/>
              <a:buChar char="▪"/>
            </a:pPr>
            <a:r>
              <a:rPr lang="en-US" sz="1700" b="0" i="0" dirty="0">
                <a:solidFill>
                  <a:srgbClr val="3A3838"/>
                </a:solidFill>
                <a:latin typeface="NeueHaasGroteskDisp Pro Md" pitchFamily="34" charset="0"/>
              </a:rPr>
              <a:t>Claim-markup &amp; document analysis</a:t>
            </a:r>
          </a:p>
        </p:txBody>
      </p:sp>
      <p:sp>
        <p:nvSpPr>
          <p:cNvPr id="114" name="Card 114"/>
          <p:cNvSpPr/>
          <p:nvPr/>
        </p:nvSpPr>
        <p:spPr>
          <a:xfrm>
            <a:off x="6303800" y="1850000"/>
            <a:ext cx="5050000" cy="3350000"/>
          </a:xfrm>
          <a:prstGeom prst="roundRect">
            <a:avLst>
              <a:gd name="adj" fmla="val 27000"/>
            </a:avLst>
          </a:prstGeom>
          <a:solidFill>
            <a:srgbClr val="FFFFFF"/>
          </a:solidFill>
          <a:ln w="19050">
            <a:solidFill>
              <a:srgbClr val="C00000"/>
            </a:solidFill>
          </a:ln>
        </p:spPr>
        <p:txBody>
          <a:bodyPr wrap="square" lIns="274638" tIns="228600" rIns="274638" bIns="182880" rtlCol="0" anchor="t"/>
          <a:lstStyle/>
          <a:p>
            <a:pPr marL="0" indent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1800" b="1" i="0" dirty="0">
                <a:solidFill>
                  <a:srgbClr val="C00000"/>
                </a:solidFill>
                <a:latin typeface="NeueHaasGroteskDisp Pro Md" pitchFamily="34" charset="0"/>
              </a:rPr>
              <a:t>HUMAN-ONLY</a:t>
            </a:r>
          </a:p>
          <a:p>
            <a:pPr marL="228600" indent="-228600" algn="l"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Font typeface="Arial" pitchFamily="34" charset="0"/>
              <a:buChar char="▪"/>
            </a:pPr>
            <a:r>
              <a:rPr lang="en-US" sz="1700" b="0" i="0" dirty="0">
                <a:solidFill>
                  <a:srgbClr val="3A3838"/>
                </a:solidFill>
                <a:latin typeface="NeueHaasGroteskDisp Pro Md" pitchFamily="34" charset="0"/>
              </a:rPr>
              <a:t>Final legal conclusions</a:t>
            </a:r>
          </a:p>
          <a:p>
            <a:pPr marL="228600" indent="-228600" algn="l"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Font typeface="Arial" pitchFamily="34" charset="0"/>
              <a:buChar char="▪"/>
            </a:pPr>
            <a:r>
              <a:rPr lang="en-US" sz="1700" b="0" i="0" dirty="0">
                <a:solidFill>
                  <a:srgbClr val="3A3838"/>
                </a:solidFill>
                <a:latin typeface="NeueHaasGroteskDisp Pro Md" pitchFamily="34" charset="0"/>
              </a:rPr>
              <a:t>Strategic client counseling</a:t>
            </a:r>
          </a:p>
          <a:p>
            <a:pPr marL="228600" indent="-228600" algn="l"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Font typeface="Arial" pitchFamily="34" charset="0"/>
              <a:buChar char="▪"/>
            </a:pPr>
            <a:r>
              <a:rPr lang="en-US" sz="1700" b="0" i="0" dirty="0">
                <a:solidFill>
                  <a:srgbClr val="3A3838"/>
                </a:solidFill>
                <a:latin typeface="NeueHaasGroteskDisp Pro Md" pitchFamily="34" charset="0"/>
              </a:rPr>
              <a:t>Representation before a tribunal</a:t>
            </a:r>
          </a:p>
          <a:p>
            <a:pPr marL="228600" indent="-228600" algn="l">
              <a:spcBef>
                <a:spcPts val="0"/>
              </a:spcBef>
              <a:spcAft>
                <a:spcPts val="900"/>
              </a:spcAft>
              <a:buClr>
                <a:srgbClr val="C00000"/>
              </a:buClr>
              <a:buFont typeface="Arial" pitchFamily="34" charset="0"/>
              <a:buChar char="▪"/>
            </a:pPr>
            <a:r>
              <a:rPr lang="en-US" sz="1700" b="0" i="0" dirty="0">
                <a:solidFill>
                  <a:srgbClr val="3A3838"/>
                </a:solidFill>
                <a:latin typeface="NeueHaasGroteskDisp Pro Md" pitchFamily="34" charset="0"/>
              </a:rPr>
              <a:t>Signing your name to the work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838200" y="5500000"/>
            <a:ext cx="10515600" cy="60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0" i="0" dirty="0">
                <a:solidFill>
                  <a:srgbClr val="3A3838"/>
                </a:solidFill>
                <a:latin typeface="NeueHaasGroteskDisp Pro Md" pitchFamily="34" charset="0"/>
              </a:rPr>
              <a:t>Exposure moves the left column. </a:t>
            </a:r>
            <a:r>
              <a:rPr lang="en-US" sz="1900" b="1" i="0" dirty="0">
                <a:solidFill>
                  <a:srgbClr val="3A3838"/>
                </a:solidFill>
                <a:latin typeface="NeueHaasGroteskDisp Pro Md" pitchFamily="34" charset="0"/>
              </a:rPr>
              <a:t>The right column is where the profession lives.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C73D3-6B1E-AF25-ABCB-A3411402369E}"/>
              </a:ext>
            </a:extLst>
          </p:cNvPr>
          <p:cNvSpPr txBox="1">
            <a:spLocks/>
          </p:cNvSpPr>
          <p:nvPr/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M Sans 14p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Copyright © 2025 BLACK</a:t>
            </a:r>
            <a:r>
              <a:rPr lang="en-US" b="1" dirty="0">
                <a:solidFill>
                  <a:schemeClr val="tx1"/>
                </a:solidFill>
              </a:rPr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01E78-A64C-4050-1E17-516DDD3AF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Panel</a:t>
            </a:r>
          </a:p>
        </p:txBody>
      </p:sp>
      <p:sp>
        <p:nvSpPr>
          <p:cNvPr id="17" name="Rechteck 32">
            <a:extLst>
              <a:ext uri="{FF2B5EF4-FFF2-40B4-BE49-F238E27FC236}">
                <a16:creationId xmlns:a16="http://schemas.microsoft.com/office/drawing/2014/main" id="{FB9996AB-0059-C309-2D74-B3EC7CD8AB90}"/>
              </a:ext>
            </a:extLst>
          </p:cNvPr>
          <p:cNvSpPr/>
          <p:nvPr/>
        </p:nvSpPr>
        <p:spPr bwMode="auto">
          <a:xfrm>
            <a:off x="3287483" y="5051561"/>
            <a:ext cx="2504911" cy="700858"/>
          </a:xfrm>
          <a:prstGeom prst="rect">
            <a:avLst/>
          </a:prstGeom>
          <a:noFill/>
        </p:spPr>
        <p:txBody>
          <a:bodyPr wrap="square" lIns="54000" tIns="54000" rIns="0" bIns="0" anchor="t">
            <a:spAutoFit/>
          </a:bodyPr>
          <a:lstStyle/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 14pt" pitchFamily="2" charset="0"/>
                <a:cs typeface="Calibri"/>
                <a:sym typeface="Arial"/>
              </a:rPr>
              <a:t>Tom Marlow</a:t>
            </a: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 14pt" pitchFamily="2" charset="0"/>
              <a:cs typeface="Calibri"/>
              <a:sym typeface="Arial"/>
            </a:endParaRPr>
          </a:p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 14pt" pitchFamily="2" charset="0"/>
                <a:cs typeface="Calibri"/>
                <a:sym typeface="Arial"/>
              </a:rPr>
              <a:t>Chief Artificial Intelligence Officer, Black Hills AI</a:t>
            </a:r>
          </a:p>
        </p:txBody>
      </p:sp>
      <p:pic>
        <p:nvPicPr>
          <p:cNvPr id="5" name="Picture 4" descr="A person with glasses smiling&#10;&#10;Description automatically generated">
            <a:extLst>
              <a:ext uri="{FF2B5EF4-FFF2-40B4-BE49-F238E27FC236}">
                <a16:creationId xmlns:a16="http://schemas.microsoft.com/office/drawing/2014/main" id="{F65CD5D2-1CCF-7B23-2329-A284393E8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0" t="14" r="16181" b="7669"/>
          <a:stretch/>
        </p:blipFill>
        <p:spPr>
          <a:xfrm>
            <a:off x="3287483" y="1945351"/>
            <a:ext cx="2138803" cy="2967297"/>
          </a:xfrm>
          <a:prstGeom prst="rect">
            <a:avLst/>
          </a:prstGeom>
        </p:spPr>
      </p:pic>
      <p:sp>
        <p:nvSpPr>
          <p:cNvPr id="9" name="Rechteck 32">
            <a:extLst>
              <a:ext uri="{FF2B5EF4-FFF2-40B4-BE49-F238E27FC236}">
                <a16:creationId xmlns:a16="http://schemas.microsoft.com/office/drawing/2014/main" id="{E67C5A82-A79D-B6ED-324D-086387321429}"/>
              </a:ext>
            </a:extLst>
          </p:cNvPr>
          <p:cNvSpPr/>
          <p:nvPr/>
        </p:nvSpPr>
        <p:spPr bwMode="auto">
          <a:xfrm>
            <a:off x="6686378" y="5051561"/>
            <a:ext cx="2376382" cy="1085579"/>
          </a:xfrm>
          <a:prstGeom prst="rect">
            <a:avLst/>
          </a:prstGeom>
          <a:noFill/>
        </p:spPr>
        <p:txBody>
          <a:bodyPr wrap="square" lIns="54000" tIns="54000" rIns="0" bIns="0" anchor="t">
            <a:spAutoFit/>
          </a:bodyPr>
          <a:lstStyle/>
          <a:p>
            <a:pPr marL="0" marR="0" lvl="0" indent="0" algn="l" defTabSz="914378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 14pt" pitchFamily="2" charset="0"/>
                <a:cs typeface="Calibri"/>
                <a:sym typeface="Arial"/>
              </a:rPr>
              <a:t>Manjeet Rege, PhD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 14pt" pitchFamily="2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 14pt" pitchFamily="2" charset="0"/>
                <a:ea typeface="Calibri" panose="020F0502020204030204" pitchFamily="34" charset="0"/>
              </a:rPr>
              <a:t>Director of Center of Applied Artificial Intelligence and Professor, University of St. Thomas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M Sans 14pt" pitchFamily="2" charset="0"/>
                <a:ea typeface="Calibri" panose="020F0502020204030204" pitchFamily="34" charset="0"/>
              </a:rPr>
              <a:t>Advisor to Black Hills AI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DBCC1B2-833F-825B-6C12-57982ED7BB3B}"/>
              </a:ext>
            </a:extLst>
          </p:cNvPr>
          <p:cNvSpPr txBox="1">
            <a:spLocks/>
          </p:cNvSpPr>
          <p:nvPr/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M Sans 14p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Copyright © 2025 BLACK</a:t>
            </a:r>
            <a:r>
              <a:rPr lang="en-US" b="1" dirty="0">
                <a:solidFill>
                  <a:schemeClr val="tx1"/>
                </a:solidFill>
              </a:rPr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  <p:pic>
        <p:nvPicPr>
          <p:cNvPr id="6" name="Picture 5" descr="A person in a suit and tie&#10;&#10;AI-generated content may be incorrect.">
            <a:extLst>
              <a:ext uri="{FF2B5EF4-FFF2-40B4-BE49-F238E27FC236}">
                <a16:creationId xmlns:a16="http://schemas.microsoft.com/office/drawing/2014/main" id="{34249B75-3197-6D63-47C2-70482857C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6" r="26046"/>
          <a:stretch/>
        </p:blipFill>
        <p:spPr>
          <a:xfrm>
            <a:off x="3287482" y="1945351"/>
            <a:ext cx="2138804" cy="2967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A79DF9-CC53-1220-2FF9-492DD080A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 t="3226" r="15040"/>
          <a:stretch>
            <a:fillRect/>
          </a:stretch>
        </p:blipFill>
        <p:spPr>
          <a:xfrm>
            <a:off x="6686377" y="2043288"/>
            <a:ext cx="2138804" cy="279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94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the Human Stays: It’s the Rules</a:t>
            </a:r>
          </a:p>
        </p:txBody>
      </p:sp>
      <p:sp>
        <p:nvSpPr>
          <p:cNvPr id="116" name="Card 116"/>
          <p:cNvSpPr/>
          <p:nvPr/>
        </p:nvSpPr>
        <p:spPr>
          <a:xfrm>
            <a:off x="838200" y="1900000"/>
            <a:ext cx="10515600" cy="1250000"/>
          </a:xfrm>
          <a:prstGeom prst="roundRect">
            <a:avLst>
              <a:gd name="adj" fmla="val 27000"/>
            </a:avLst>
          </a:prstGeom>
          <a:solidFill>
            <a:srgbClr val="FFFFFF"/>
          </a:solidFill>
          <a:ln w="12700">
            <a:solidFill>
              <a:srgbClr val="D0CECE"/>
            </a:solidFill>
          </a:ln>
        </p:spPr>
        <p:txBody>
          <a:bodyPr wrap="square" lIns="274638" tIns="137160" rIns="274638" bIns="137160" rtlCol="0" anchor="ctr"/>
          <a:lstStyle/>
          <a:p>
            <a:pPr marL="0" indent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i="0" dirty="0">
                <a:solidFill>
                  <a:srgbClr val="000000"/>
                </a:solidFill>
                <a:latin typeface="NeueHaasGroteskDisp Pro Md" pitchFamily="34" charset="0"/>
              </a:rPr>
              <a:t>ABA Model Rule 5.3</a:t>
            </a:r>
            <a:r>
              <a:rPr lang="en-US" sz="1900" b="0" i="0" dirty="0">
                <a:solidFill>
                  <a:srgbClr val="3A3838"/>
                </a:solidFill>
                <a:latin typeface="NeueHaasGroteskDisp Pro Md" pitchFamily="34" charset="0"/>
              </a:rPr>
              <a:t>   </a:t>
            </a:r>
            <a:r>
              <a:rPr lang="en-US" sz="1700" b="0" i="0" dirty="0">
                <a:solidFill>
                  <a:srgbClr val="3A3838"/>
                </a:solidFill>
                <a:latin typeface="NeueHaasGroteskDisp Pro Md" pitchFamily="34" charset="0"/>
              </a:rPr>
              <a:t>AI is a “nonlawyer assistant.” The attorney remains personally responsible for every output — Mata v. Avianca made the cost of skipping verification famous.</a:t>
            </a:r>
          </a:p>
        </p:txBody>
      </p:sp>
      <p:sp>
        <p:nvSpPr>
          <p:cNvPr id="117" name="Card 117"/>
          <p:cNvSpPr/>
          <p:nvPr/>
        </p:nvSpPr>
        <p:spPr>
          <a:xfrm>
            <a:off x="838200" y="3350000"/>
            <a:ext cx="10515600" cy="1250000"/>
          </a:xfrm>
          <a:prstGeom prst="roundRect">
            <a:avLst>
              <a:gd name="adj" fmla="val 27000"/>
            </a:avLst>
          </a:prstGeom>
          <a:solidFill>
            <a:srgbClr val="FFFFFF"/>
          </a:solidFill>
          <a:ln w="12700">
            <a:solidFill>
              <a:srgbClr val="D0CECE"/>
            </a:solidFill>
          </a:ln>
        </p:spPr>
        <p:txBody>
          <a:bodyPr wrap="square" lIns="274638" tIns="137160" rIns="274638" bIns="137160" rtlCol="0" anchor="ctr"/>
          <a:lstStyle/>
          <a:p>
            <a:pPr marL="0" indent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i="0" dirty="0">
                <a:solidFill>
                  <a:srgbClr val="000000"/>
                </a:solidFill>
                <a:latin typeface="NeueHaasGroteskDisp Pro Md" pitchFamily="34" charset="0"/>
              </a:rPr>
              <a:t>ABA Model Rule 1.6</a:t>
            </a:r>
            <a:r>
              <a:rPr lang="en-US" sz="1900" b="0" i="0" dirty="0">
                <a:solidFill>
                  <a:srgbClr val="3A3838"/>
                </a:solidFill>
                <a:latin typeface="NeueHaasGroteskDisp Pro Md" pitchFamily="34" charset="0"/>
              </a:rPr>
              <a:t>   </a:t>
            </a:r>
            <a:r>
              <a:rPr lang="en-US" sz="1700" b="0" i="0" dirty="0">
                <a:solidFill>
                  <a:srgbClr val="3A3838"/>
                </a:solidFill>
                <a:latin typeface="NeueHaasGroteskDisp Pro Md" pitchFamily="34" charset="0"/>
              </a:rPr>
              <a:t>Banning AI backfires. “Shadow AI” pushes work onto unsecured personal accounts — and client confidentiality out the door.</a:t>
            </a:r>
          </a:p>
        </p:txBody>
      </p:sp>
      <p:sp>
        <p:nvSpPr>
          <p:cNvPr id="118" name="Card 118"/>
          <p:cNvSpPr/>
          <p:nvPr/>
        </p:nvSpPr>
        <p:spPr>
          <a:xfrm>
            <a:off x="838200" y="4800000"/>
            <a:ext cx="10515600" cy="1250000"/>
          </a:xfrm>
          <a:prstGeom prst="roundRect">
            <a:avLst>
              <a:gd name="adj" fmla="val 27000"/>
            </a:avLst>
          </a:prstGeom>
          <a:solidFill>
            <a:srgbClr val="FFFFFF"/>
          </a:solidFill>
          <a:ln w="12700">
            <a:solidFill>
              <a:srgbClr val="D0CECE"/>
            </a:solidFill>
          </a:ln>
        </p:spPr>
        <p:txBody>
          <a:bodyPr wrap="square" lIns="274638" tIns="137160" rIns="274638" bIns="137160" rtlCol="0" anchor="ctr"/>
          <a:lstStyle/>
          <a:p>
            <a:pPr marL="0" indent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 i="0" dirty="0">
                <a:solidFill>
                  <a:srgbClr val="C00000"/>
                </a:solidFill>
                <a:latin typeface="NeueHaasGroteskDisp Pro Md" pitchFamily="34" charset="0"/>
              </a:rPr>
              <a:t>The Answer</a:t>
            </a:r>
            <a:r>
              <a:rPr lang="en-US" sz="1900" b="0" i="0" dirty="0">
                <a:solidFill>
                  <a:srgbClr val="3A3838"/>
                </a:solidFill>
                <a:latin typeface="NeueHaasGroteskDisp Pro Md" pitchFamily="34" charset="0"/>
              </a:rPr>
              <a:t>   </a:t>
            </a:r>
            <a:r>
              <a:rPr lang="en-US" sz="1700" b="0" i="0" dirty="0">
                <a:solidFill>
                  <a:srgbClr val="3A3838"/>
                </a:solidFill>
                <a:latin typeface="NeueHaasGroteskDisp Pro Md" pitchFamily="34" charset="0"/>
              </a:rPr>
              <a:t>Governed adoption with human-in-the-loop verification — not prohibition.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C73D3-6B1E-AF25-ABCB-A3411402369E}"/>
              </a:ext>
            </a:extLst>
          </p:cNvPr>
          <p:cNvSpPr txBox="1">
            <a:spLocks/>
          </p:cNvSpPr>
          <p:nvPr/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M Sans 14p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Copyright © 2025 BLACK</a:t>
            </a:r>
            <a:r>
              <a:rPr lang="en-US" b="1" dirty="0">
                <a:solidFill>
                  <a:schemeClr val="tx1"/>
                </a:solidFill>
              </a:rPr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Upside: More Interesting Work</a:t>
            </a:r>
          </a:p>
        </p:txBody>
      </p:sp>
      <p:sp>
        <p:nvSpPr>
          <p:cNvPr id="122" name="TextBox 122"/>
          <p:cNvSpPr txBox="1"/>
          <p:nvPr/>
        </p:nvSpPr>
        <p:spPr>
          <a:xfrm>
            <a:off x="838200" y="1900000"/>
            <a:ext cx="2300000" cy="70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dirty="0">
                <a:solidFill>
                  <a:srgbClr val="000000"/>
                </a:solidFill>
                <a:latin typeface="NeueHaasGroteskDisp Pro Md" pitchFamily="34" charset="0"/>
              </a:rPr>
              <a:t>Paralegals</a:t>
            </a:r>
          </a:p>
        </p:txBody>
      </p:sp>
      <p:sp>
        <p:nvSpPr>
          <p:cNvPr id="123" name="Card 123"/>
          <p:cNvSpPr/>
          <p:nvPr/>
        </p:nvSpPr>
        <p:spPr>
          <a:xfrm>
            <a:off x="3338200" y="1900000"/>
            <a:ext cx="3200000" cy="700000"/>
          </a:xfrm>
          <a:prstGeom prst="roundRect">
            <a:avLst>
              <a:gd name="adj" fmla="val 27000"/>
            </a:avLst>
          </a:prstGeom>
          <a:solidFill>
            <a:srgbClr val="FFFFFF"/>
          </a:solidFill>
          <a:ln w="12700">
            <a:solidFill>
              <a:srgbClr val="D0CECE"/>
            </a:solidFill>
          </a:ln>
        </p:spPr>
        <p:txBody>
          <a:bodyPr wrap="square" lIns="137160" tIns="91440" rIns="137160" bIns="91440" rtlCol="0" anchor="ctr"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dirty="0">
                <a:solidFill>
                  <a:srgbClr val="767171"/>
                </a:solidFill>
                <a:latin typeface="NeueHaasGroteskDisp Pro Md" pitchFamily="34" charset="0"/>
              </a:rPr>
              <a:t>data entry</a:t>
            </a:r>
          </a:p>
        </p:txBody>
      </p:sp>
      <p:sp>
        <p:nvSpPr>
          <p:cNvPr id="124" name="Arrow 124"/>
          <p:cNvSpPr/>
          <p:nvPr/>
        </p:nvSpPr>
        <p:spPr>
          <a:xfrm>
            <a:off x="6688200" y="2100000"/>
            <a:ext cx="600000" cy="30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25" name="Card 125"/>
          <p:cNvSpPr/>
          <p:nvPr/>
        </p:nvSpPr>
        <p:spPr>
          <a:xfrm>
            <a:off x="7438200" y="1900000"/>
            <a:ext cx="3915600" cy="700000"/>
          </a:xfrm>
          <a:prstGeom prst="roundRect">
            <a:avLst>
              <a:gd name="adj" fmla="val 27000"/>
            </a:avLst>
          </a:prstGeom>
          <a:solidFill>
            <a:srgbClr val="FFFFFF"/>
          </a:solidFill>
          <a:ln w="19050">
            <a:solidFill>
              <a:srgbClr val="C00000"/>
            </a:solidFill>
          </a:ln>
        </p:spPr>
        <p:txBody>
          <a:bodyPr wrap="square" lIns="137160" tIns="91440" rIns="137160" bIns="91440" rtlCol="0" anchor="ctr"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dirty="0">
                <a:solidFill>
                  <a:srgbClr val="000000"/>
                </a:solidFill>
                <a:latin typeface="NeueHaasGroteskDisp Pro Md" pitchFamily="34" charset="0"/>
              </a:rPr>
              <a:t>quality governance</a:t>
            </a:r>
          </a:p>
        </p:txBody>
      </p:sp>
      <p:sp>
        <p:nvSpPr>
          <p:cNvPr id="126" name="TextBox 126"/>
          <p:cNvSpPr txBox="1"/>
          <p:nvPr/>
        </p:nvSpPr>
        <p:spPr>
          <a:xfrm>
            <a:off x="838200" y="2850000"/>
            <a:ext cx="2300000" cy="70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dirty="0">
                <a:solidFill>
                  <a:srgbClr val="000000"/>
                </a:solidFill>
                <a:latin typeface="NeueHaasGroteskDisp Pro Md" pitchFamily="34" charset="0"/>
              </a:rPr>
              <a:t>Associates</a:t>
            </a:r>
          </a:p>
        </p:txBody>
      </p:sp>
      <p:sp>
        <p:nvSpPr>
          <p:cNvPr id="127" name="Card 127"/>
          <p:cNvSpPr/>
          <p:nvPr/>
        </p:nvSpPr>
        <p:spPr>
          <a:xfrm>
            <a:off x="3338200" y="2850000"/>
            <a:ext cx="3200000" cy="700000"/>
          </a:xfrm>
          <a:prstGeom prst="roundRect">
            <a:avLst>
              <a:gd name="adj" fmla="val 27000"/>
            </a:avLst>
          </a:prstGeom>
          <a:solidFill>
            <a:srgbClr val="FFFFFF"/>
          </a:solidFill>
          <a:ln w="12700">
            <a:solidFill>
              <a:srgbClr val="D0CECE"/>
            </a:solidFill>
          </a:ln>
        </p:spPr>
        <p:txBody>
          <a:bodyPr wrap="square" lIns="137160" tIns="91440" rIns="137160" bIns="91440" rtlCol="0" anchor="ctr"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dirty="0">
                <a:solidFill>
                  <a:srgbClr val="767171"/>
                </a:solidFill>
                <a:latin typeface="NeueHaasGroteskDisp Pro Md" pitchFamily="34" charset="0"/>
              </a:rPr>
              <a:t>document assembly</a:t>
            </a:r>
          </a:p>
        </p:txBody>
      </p:sp>
      <p:sp>
        <p:nvSpPr>
          <p:cNvPr id="128" name="Arrow 128"/>
          <p:cNvSpPr/>
          <p:nvPr/>
        </p:nvSpPr>
        <p:spPr>
          <a:xfrm>
            <a:off x="6688200" y="3050000"/>
            <a:ext cx="600000" cy="30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29" name="Card 129"/>
          <p:cNvSpPr/>
          <p:nvPr/>
        </p:nvSpPr>
        <p:spPr>
          <a:xfrm>
            <a:off x="7438200" y="2850000"/>
            <a:ext cx="3915600" cy="700000"/>
          </a:xfrm>
          <a:prstGeom prst="roundRect">
            <a:avLst>
              <a:gd name="adj" fmla="val 27000"/>
            </a:avLst>
          </a:prstGeom>
          <a:solidFill>
            <a:srgbClr val="FFFFFF"/>
          </a:solidFill>
          <a:ln w="19050">
            <a:solidFill>
              <a:srgbClr val="C00000"/>
            </a:solidFill>
          </a:ln>
        </p:spPr>
        <p:txBody>
          <a:bodyPr wrap="square" lIns="137160" tIns="91440" rIns="137160" bIns="91440" rtlCol="0" anchor="ctr"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dirty="0">
                <a:solidFill>
                  <a:srgbClr val="000000"/>
                </a:solidFill>
                <a:latin typeface="NeueHaasGroteskDisp Pro Md" pitchFamily="34" charset="0"/>
              </a:rPr>
              <a:t>strategy &amp; client counseling</a:t>
            </a:r>
          </a:p>
        </p:txBody>
      </p:sp>
      <p:sp>
        <p:nvSpPr>
          <p:cNvPr id="130" name="TextBox 130"/>
          <p:cNvSpPr txBox="1"/>
          <p:nvPr/>
        </p:nvSpPr>
        <p:spPr>
          <a:xfrm>
            <a:off x="838200" y="3800000"/>
            <a:ext cx="2300000" cy="700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dirty="0">
                <a:solidFill>
                  <a:srgbClr val="000000"/>
                </a:solidFill>
                <a:latin typeface="NeueHaasGroteskDisp Pro Md" pitchFamily="34" charset="0"/>
              </a:rPr>
              <a:t>Everyone</a:t>
            </a:r>
          </a:p>
        </p:txBody>
      </p:sp>
      <p:sp>
        <p:nvSpPr>
          <p:cNvPr id="131" name="Card 131"/>
          <p:cNvSpPr/>
          <p:nvPr/>
        </p:nvSpPr>
        <p:spPr>
          <a:xfrm>
            <a:off x="3338200" y="3800000"/>
            <a:ext cx="3200000" cy="700000"/>
          </a:xfrm>
          <a:prstGeom prst="roundRect">
            <a:avLst>
              <a:gd name="adj" fmla="val 27000"/>
            </a:avLst>
          </a:prstGeom>
          <a:solidFill>
            <a:srgbClr val="FFFFFF"/>
          </a:solidFill>
          <a:ln w="12700">
            <a:solidFill>
              <a:srgbClr val="D0CECE"/>
            </a:solidFill>
          </a:ln>
        </p:spPr>
        <p:txBody>
          <a:bodyPr wrap="square" lIns="137160" tIns="91440" rIns="137160" bIns="91440" rtlCol="0" anchor="ctr"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dirty="0">
                <a:solidFill>
                  <a:srgbClr val="767171"/>
                </a:solidFill>
                <a:latin typeface="NeueHaasGroteskDisp Pro Md" pitchFamily="34" charset="0"/>
              </a:rPr>
              <a:t>task execution</a:t>
            </a:r>
          </a:p>
        </p:txBody>
      </p:sp>
      <p:sp>
        <p:nvSpPr>
          <p:cNvPr id="132" name="Arrow 132"/>
          <p:cNvSpPr/>
          <p:nvPr/>
        </p:nvSpPr>
        <p:spPr>
          <a:xfrm>
            <a:off x="6688200" y="4000000"/>
            <a:ext cx="600000" cy="30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133" name="Card 133"/>
          <p:cNvSpPr/>
          <p:nvPr/>
        </p:nvSpPr>
        <p:spPr>
          <a:xfrm>
            <a:off x="7438200" y="3800000"/>
            <a:ext cx="3915600" cy="700000"/>
          </a:xfrm>
          <a:prstGeom prst="roundRect">
            <a:avLst>
              <a:gd name="adj" fmla="val 27000"/>
            </a:avLst>
          </a:prstGeom>
          <a:solidFill>
            <a:srgbClr val="FFFFFF"/>
          </a:solidFill>
          <a:ln w="19050">
            <a:solidFill>
              <a:srgbClr val="C00000"/>
            </a:solidFill>
          </a:ln>
        </p:spPr>
        <p:txBody>
          <a:bodyPr wrap="square" lIns="137160" tIns="91440" rIns="137160" bIns="91440" rtlCol="0" anchor="ctr"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dirty="0">
                <a:solidFill>
                  <a:srgbClr val="000000"/>
                </a:solidFill>
                <a:latin typeface="NeueHaasGroteskDisp Pro Md" pitchFamily="34" charset="0"/>
              </a:rPr>
              <a:t>strategic oversight</a:t>
            </a:r>
          </a:p>
        </p:txBody>
      </p:sp>
      <p:sp>
        <p:nvSpPr>
          <p:cNvPr id="134" name="TextBox 134"/>
          <p:cNvSpPr txBox="1"/>
          <p:nvPr/>
        </p:nvSpPr>
        <p:spPr>
          <a:xfrm>
            <a:off x="838200" y="5100000"/>
            <a:ext cx="10515600" cy="800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dirty="0">
                <a:solidFill>
                  <a:srgbClr val="000000"/>
                </a:solidFill>
                <a:latin typeface="NeueHaasGroteskDisp Pro Md" pitchFamily="34" charset="0"/>
              </a:rPr>
              <a:t>The exposure is real. </a:t>
            </a:r>
            <a:r>
              <a:rPr lang="en-US" sz="2400" b="1" i="0" dirty="0">
                <a:solidFill>
                  <a:srgbClr val="C00000"/>
                </a:solidFill>
                <a:latin typeface="NeueHaasGroteskDisp Pro Md" pitchFamily="34" charset="0"/>
              </a:rPr>
              <a:t>The opportunity is bigger.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C73D3-6B1E-AF25-ABCB-A3411402369E}"/>
              </a:ext>
            </a:extLst>
          </p:cNvPr>
          <p:cNvSpPr txBox="1">
            <a:spLocks/>
          </p:cNvSpPr>
          <p:nvPr/>
        </p:nvSpPr>
        <p:spPr>
          <a:xfrm>
            <a:off x="7868042" y="63469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DM Sans 14pt Medium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Copyright © 2025 BLACK</a:t>
            </a:r>
            <a:r>
              <a:rPr lang="en-US" b="1" dirty="0">
                <a:solidFill>
                  <a:schemeClr val="tx1"/>
                </a:solidFill>
              </a:rPr>
              <a:t>HILLS </a:t>
            </a:r>
            <a:r>
              <a:rPr lang="en-US" b="1" dirty="0">
                <a:solidFill>
                  <a:srgbClr val="C00000"/>
                </a:solidFill>
              </a:rPr>
              <a:t>AI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 txBox="1">
            <a:spLocks noGrp="1"/>
          </p:cNvSpPr>
          <p:nvPr>
            <p:ph type="title"/>
          </p:nvPr>
        </p:nvSpPr>
        <p:spPr>
          <a:xfrm>
            <a:off x="972600" y="975024"/>
            <a:ext cx="10251200" cy="497110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-GB" sz="3733" dirty="0"/>
              <a:t>Thank you for your interest. </a:t>
            </a:r>
            <a:endParaRPr sz="3733" dirty="0"/>
          </a:p>
          <a:p>
            <a:endParaRPr b="1" dirty="0"/>
          </a:p>
          <a:p>
            <a:pPr algn="ctr"/>
            <a:r>
              <a:rPr lang="en-GB" sz="8000" dirty="0"/>
              <a:t>Questions?</a:t>
            </a:r>
            <a:br>
              <a:rPr lang="en-GB" sz="8000" dirty="0"/>
            </a:br>
            <a:endParaRPr sz="8000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7A8301E-1812-B6A0-B4EA-616465EEACD9}"/>
              </a:ext>
            </a:extLst>
          </p:cNvPr>
          <p:cNvSpPr txBox="1">
            <a:spLocks/>
          </p:cNvSpPr>
          <p:nvPr/>
        </p:nvSpPr>
        <p:spPr>
          <a:xfrm>
            <a:off x="10349299" y="6392118"/>
            <a:ext cx="213311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88" b="0" i="0" u="none" strike="noStrike" cap="none">
                <a:solidFill>
                  <a:schemeClr val="tx1"/>
                </a:solidFill>
                <a:latin typeface="Neue Haas Grotesk Text Pro" panose="020B0504020202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ue Haas Grotesk Text Pro" panose="020B0504020202020204" pitchFamily="34" charset="0"/>
                <a:cs typeface="Arial"/>
                <a:sym typeface="Arial"/>
              </a:rPr>
              <a:t>Copyright © 2025 BLACK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ue Haas Grotesk Text Pro" panose="020B0504020202020204" pitchFamily="34" charset="0"/>
                <a:cs typeface="Arial"/>
                <a:sym typeface="Arial"/>
              </a:rPr>
              <a:t>HILLS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eue Haas Grotesk Text Pro" panose="020B0504020202020204" pitchFamily="34" charset="0"/>
                <a:cs typeface="Arial"/>
                <a:sym typeface="Arial"/>
              </a:rPr>
              <a:t>AI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C1C630-6EB1-0451-3724-069CA6D75EFC}"/>
              </a:ext>
            </a:extLst>
          </p:cNvPr>
          <p:cNvSpPr txBox="1"/>
          <p:nvPr/>
        </p:nvSpPr>
        <p:spPr>
          <a:xfrm>
            <a:off x="2054742" y="4259467"/>
            <a:ext cx="808251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DM Sans 14pt" pitchFamily="2" charset="0"/>
              </a:rPr>
              <a:t>Tom Marlow</a:t>
            </a:r>
            <a:br>
              <a:rPr lang="en-GB" sz="4400" b="1" dirty="0">
                <a:solidFill>
                  <a:schemeClr val="bg1"/>
                </a:solidFill>
                <a:latin typeface="DM Sans 14pt" pitchFamily="2" charset="0"/>
              </a:rPr>
            </a:br>
            <a:r>
              <a:rPr lang="en-GB" sz="4400" dirty="0">
                <a:solidFill>
                  <a:schemeClr val="bg1"/>
                </a:solidFill>
                <a:latin typeface="DM Sans 14pt" pitchFamily="2" charset="0"/>
              </a:rPr>
              <a:t>tmarlow@blackhills.ai</a:t>
            </a:r>
            <a:endParaRPr lang="en-US" sz="4400" dirty="0">
              <a:solidFill>
                <a:schemeClr val="bg1"/>
              </a:solidFill>
              <a:latin typeface="DM Sans 14pt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9DC19B-A53A-3096-F7BF-0A138243B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ver of a book&#10;&#10;AI-generated content may be incorrect.">
            <a:extLst>
              <a:ext uri="{FF2B5EF4-FFF2-40B4-BE49-F238E27FC236}">
                <a16:creationId xmlns:a16="http://schemas.microsoft.com/office/drawing/2014/main" id="{0477C871-3221-A630-33F2-84750CF16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194" y="0"/>
            <a:ext cx="531361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ADD26-C038-2775-6884-6F37F3C04DC2}"/>
              </a:ext>
            </a:extLst>
          </p:cNvPr>
          <p:cNvSpPr txBox="1"/>
          <p:nvPr/>
        </p:nvSpPr>
        <p:spPr>
          <a:xfrm>
            <a:off x="3661156" y="2887616"/>
            <a:ext cx="2411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Calibri"/>
              </a:rPr>
              <a:t>Aaron Rosenthal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PhD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Research Director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North Star Policy Action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5F19CC-8C7D-280E-E831-7909FCFA9098}"/>
              </a:ext>
            </a:extLst>
          </p:cNvPr>
          <p:cNvSpPr txBox="1"/>
          <p:nvPr/>
        </p:nvSpPr>
        <p:spPr>
          <a:xfrm>
            <a:off x="3661156" y="4295002"/>
            <a:ext cx="50916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b="1" dirty="0">
                <a:solidFill>
                  <a:prstClr val="black"/>
                </a:solidFill>
                <a:latin typeface="Calibri"/>
              </a:rPr>
              <a:t>Manjeet Rege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PhD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Professor and Chair 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Department of Software Engineering &amp; Data Science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Director, Center for Applied Artificial Intelligence</a:t>
            </a:r>
          </a:p>
          <a:p>
            <a:pPr defTabSz="457200"/>
            <a:r>
              <a:rPr lang="en-US" dirty="0">
                <a:solidFill>
                  <a:prstClr val="black"/>
                </a:solidFill>
                <a:latin typeface="Calibri"/>
              </a:rPr>
              <a:t>University of St. Thomas</a:t>
            </a:r>
          </a:p>
        </p:txBody>
      </p:sp>
    </p:spTree>
    <p:extLst>
      <p:ext uri="{BB962C8B-B14F-4D97-AF65-F5344CB8AC3E}">
        <p14:creationId xmlns:p14="http://schemas.microsoft.com/office/powerpoint/2010/main" val="631654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914401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3600" b="1">
                <a:solidFill>
                  <a:srgbClr val="00FFFF"/>
                </a:solidFill>
              </a:defRPr>
            </a:pPr>
            <a:r>
              <a:rPr sz="3600" b="1">
                <a:solidFill>
                  <a:srgbClr val="00FFFF"/>
                </a:solidFill>
                <a:latin typeface="Calibri"/>
              </a:rPr>
              <a:t>VELOCITY: BEYOND THE CHATBOT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00" y="2011680"/>
            <a:ext cx="365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800" b="1">
                <a:solidFill>
                  <a:srgbClr val="FFFFFF"/>
                </a:solidFill>
              </a:defRPr>
            </a:pPr>
            <a:r>
              <a:rPr sz="2800" b="1">
                <a:solidFill>
                  <a:srgbClr val="FFFFFF"/>
                </a:solidFill>
                <a:latin typeface="Calibri"/>
              </a:rPr>
              <a:t>35% WIN RATE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0" y="256032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800" b="0">
                <a:solidFill>
                  <a:srgbClr val="FFFFFF"/>
                </a:solidFill>
              </a:defRPr>
            </a:pPr>
            <a:r>
              <a:rPr>
                <a:solidFill>
                  <a:srgbClr val="FFFFFF"/>
                </a:solidFill>
                <a:latin typeface="Calibri"/>
              </a:rPr>
              <a:t>AI now outperforms human experts on professional benchmarks.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0" y="3657600"/>
            <a:ext cx="365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800" b="1">
                <a:solidFill>
                  <a:srgbClr val="FFFFFF"/>
                </a:solidFill>
              </a:defRPr>
            </a:pPr>
            <a:r>
              <a:rPr sz="2800" b="1">
                <a:solidFill>
                  <a:srgbClr val="FFFFFF"/>
                </a:solidFill>
                <a:latin typeface="Calibri"/>
              </a:rPr>
              <a:t>7-MONTH HALFLIFE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8400" y="4206240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800" b="0">
                <a:solidFill>
                  <a:srgbClr val="FFFFFF"/>
                </a:solidFill>
              </a:defRPr>
            </a:pPr>
            <a:r>
              <a:rPr>
                <a:solidFill>
                  <a:srgbClr val="FFFFFF"/>
                </a:solidFill>
                <a:latin typeface="Calibri"/>
              </a:rPr>
              <a:t>Capability complexity is doubling twice a year.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1" y="6217920"/>
            <a:ext cx="6426759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 sz="900" i="1">
                <a:solidFill>
                  <a:srgbClr val="B4B4B4"/>
                </a:solidFill>
              </a:defRPr>
            </a:pPr>
            <a:r>
              <a:rPr sz="900" i="1">
                <a:solidFill>
                  <a:srgbClr val="B4B4B4"/>
                </a:solidFill>
                <a:latin typeface="Calibri"/>
              </a:rPr>
              <a:t>Source: OpenAI 'GPQA: A Graduate-Level Google-Proof Q&amp;A Benchmark' (2024); Epoch AI 'Trends in Frontier Model Capability' (2025).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1371600"/>
            <a:ext cx="2743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9600" b="1">
                <a:solidFill>
                  <a:srgbClr val="00FFFF"/>
                </a:solidFill>
              </a:defRPr>
            </a:pPr>
            <a:r>
              <a:rPr sz="9600" b="1">
                <a:solidFill>
                  <a:srgbClr val="00FFFF"/>
                </a:solidFill>
                <a:latin typeface="Calibri"/>
              </a:rPr>
              <a:t>80%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00" y="3200400"/>
            <a:ext cx="2743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 sz="2000" b="1">
                <a:solidFill>
                  <a:srgbClr val="FFFFFF"/>
                </a:solidFill>
              </a:defRPr>
            </a:pPr>
            <a:r>
              <a:rPr sz="2000" b="1">
                <a:solidFill>
                  <a:srgbClr val="FFFFFF"/>
                </a:solidFill>
                <a:latin typeface="Calibri"/>
              </a:rPr>
              <a:t>ENTERPRISE ADOPTION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0" y="3657600"/>
            <a:ext cx="365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800" b="1">
                <a:solidFill>
                  <a:srgbClr val="FF6464"/>
                </a:solidFill>
              </a:defRPr>
            </a:pPr>
            <a:r>
              <a:rPr sz="2800" b="1">
                <a:solidFill>
                  <a:srgbClr val="FF6464"/>
                </a:solidFill>
                <a:latin typeface="Calibri"/>
              </a:rPr>
              <a:t>13% DECLINE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0" y="4297681"/>
            <a:ext cx="365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1800" b="0">
                <a:solidFill>
                  <a:srgbClr val="FFFFFF"/>
                </a:solidFill>
              </a:defRPr>
            </a:pPr>
            <a:r>
              <a:rPr>
                <a:solidFill>
                  <a:srgbClr val="FFFFFF"/>
                </a:solidFill>
                <a:latin typeface="Calibri"/>
              </a:rPr>
              <a:t>Drop in entry-level hiring within highly exposed sectors.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6217920"/>
            <a:ext cx="6226384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 sz="900" i="1">
                <a:solidFill>
                  <a:srgbClr val="B4B4B4"/>
                </a:solidFill>
              </a:defRPr>
            </a:pPr>
            <a:r>
              <a:rPr sz="900" i="1">
                <a:solidFill>
                  <a:srgbClr val="B4B4B4"/>
                </a:solidFill>
                <a:latin typeface="Calibri"/>
              </a:rPr>
              <a:t>Source: Gartner 'Top Strategic Technology Trends for 2025'; Burning Glass Institute 'AI and the Future of Entry-Level Work' (2025).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914401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3600" b="1">
                <a:solidFill>
                  <a:srgbClr val="00FFFF"/>
                </a:solidFill>
              </a:defRPr>
            </a:pPr>
            <a:r>
              <a:rPr sz="3600" b="1">
                <a:solidFill>
                  <a:srgbClr val="00FFFF"/>
                </a:solidFill>
                <a:latin typeface="Calibri"/>
              </a:rPr>
              <a:t>THE GREAT DECOUPLING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00" y="2286001"/>
            <a:ext cx="365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400" b="1">
                <a:solidFill>
                  <a:srgbClr val="FFFFFF"/>
                </a:solidFill>
              </a:defRPr>
            </a:pPr>
            <a:r>
              <a:rPr sz="2400" b="1">
                <a:solidFill>
                  <a:srgbClr val="FFFFFF"/>
                </a:solidFill>
                <a:latin typeface="Calibri"/>
              </a:rPr>
              <a:t>OLD MAP (2020)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8400" y="2743200"/>
            <a:ext cx="3657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4000" b="1">
                <a:solidFill>
                  <a:srgbClr val="FFFFFF"/>
                </a:solidFill>
              </a:defRPr>
            </a:pPr>
            <a:r>
              <a:rPr sz="4000" b="1">
                <a:solidFill>
                  <a:srgbClr val="FFFFFF"/>
                </a:solidFill>
                <a:latin typeface="Calibri"/>
              </a:rPr>
              <a:t>17% EXPOSURE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0" y="2286001"/>
            <a:ext cx="365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2400" b="1">
                <a:solidFill>
                  <a:srgbClr val="00FFFF"/>
                </a:solidFill>
              </a:defRPr>
            </a:pPr>
            <a:r>
              <a:rPr sz="2400" b="1">
                <a:solidFill>
                  <a:srgbClr val="00FFFF"/>
                </a:solidFill>
                <a:latin typeface="Calibri"/>
              </a:rPr>
              <a:t>NEW REALITY (2026)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0" y="2743200"/>
            <a:ext cx="3657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4000" b="1">
                <a:solidFill>
                  <a:srgbClr val="00FFFF"/>
                </a:solidFill>
              </a:defRPr>
            </a:pPr>
            <a:r>
              <a:rPr sz="4000" b="1">
                <a:solidFill>
                  <a:srgbClr val="00FFFF"/>
                </a:solidFill>
                <a:latin typeface="Calibri"/>
              </a:rPr>
              <a:t>33% EXPOSURE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200" y="6217920"/>
            <a:ext cx="6997428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>
              <a:defRPr sz="900" i="1">
                <a:solidFill>
                  <a:srgbClr val="B4B4B4"/>
                </a:solidFill>
              </a:defRPr>
            </a:pPr>
            <a:r>
              <a:rPr sz="900" i="1">
                <a:solidFill>
                  <a:srgbClr val="B4B4B4"/>
                </a:solidFill>
                <a:latin typeface="Calibri"/>
              </a:rPr>
              <a:t>Source: Webb (2020) 'The Impact of AI on the Labor Market'; Rosenthal &amp; Rege (2026) 'The Impact of Generative AI on the Minnesota Job Market'.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AABA5-FC76-BC38-BE35-9B9C5EE41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the results of a research center&#10;&#10;AI-generated content may be incorrect.">
            <a:extLst>
              <a:ext uri="{FF2B5EF4-FFF2-40B4-BE49-F238E27FC236}">
                <a16:creationId xmlns:a16="http://schemas.microsoft.com/office/drawing/2014/main" id="{2100AFF1-3F5E-733C-7CC8-EA7B7EE93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269" y="1823481"/>
            <a:ext cx="3754973" cy="3825159"/>
          </a:xfrm>
          <a:prstGeom prst="rect">
            <a:avLst/>
          </a:prstGeom>
        </p:spPr>
      </p:pic>
      <p:pic>
        <p:nvPicPr>
          <p:cNvPr id="9" name="Content Placeholder 12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96A0CA42-269A-C0DE-6C53-9F820917C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759" y="1823480"/>
            <a:ext cx="4625772" cy="38251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B7A639-BAAE-6E52-0BF9-3BE00877196E}"/>
              </a:ext>
            </a:extLst>
          </p:cNvPr>
          <p:cNvSpPr txBox="1"/>
          <p:nvPr/>
        </p:nvSpPr>
        <p:spPr>
          <a:xfrm>
            <a:off x="2438400" y="914401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3600" b="1">
                <a:solidFill>
                  <a:srgbClr val="00FFFF"/>
                </a:solidFill>
              </a:defRPr>
            </a:pPr>
            <a:r>
              <a:rPr lang="en-US" sz="3600" b="1" dirty="0">
                <a:solidFill>
                  <a:srgbClr val="00FFFF"/>
                </a:solidFill>
                <a:latin typeface="Calibri"/>
              </a:rPr>
              <a:t>WORKER ANXIETY ABOUT AI</a:t>
            </a:r>
            <a:endParaRPr sz="3600" b="1" dirty="0">
              <a:solidFill>
                <a:srgbClr val="00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6229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3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28B743-4F82-5AD9-2B6B-80F7A6FDA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7" descr="A screenshot of a survey&#10;&#10;AI-generated content may be incorrect.">
            <a:extLst>
              <a:ext uri="{FF2B5EF4-FFF2-40B4-BE49-F238E27FC236}">
                <a16:creationId xmlns:a16="http://schemas.microsoft.com/office/drawing/2014/main" id="{3ACE1BC4-D820-B83F-50E8-4C6799170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809" y="1936278"/>
            <a:ext cx="4105285" cy="376527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1EEE7D-D432-5A62-BEFC-DE6E81E9ABFC}"/>
              </a:ext>
            </a:extLst>
          </p:cNvPr>
          <p:cNvGrpSpPr/>
          <p:nvPr/>
        </p:nvGrpSpPr>
        <p:grpSpPr>
          <a:xfrm>
            <a:off x="5892574" y="2016961"/>
            <a:ext cx="4570618" cy="3603910"/>
            <a:chOff x="5191211" y="1897064"/>
            <a:chExt cx="5715000" cy="4078433"/>
          </a:xfrm>
        </p:grpSpPr>
        <p:pic>
          <p:nvPicPr>
            <p:cNvPr id="5" name="Picture 4" descr="A white background with black text&#10;&#10;AI-generated content may be incorrect.">
              <a:extLst>
                <a:ext uri="{FF2B5EF4-FFF2-40B4-BE49-F238E27FC236}">
                  <a16:creationId xmlns:a16="http://schemas.microsoft.com/office/drawing/2014/main" id="{119B903E-71F0-8E27-9AEF-23AFD85CE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1211" y="1897064"/>
              <a:ext cx="5715000" cy="1371600"/>
            </a:xfrm>
            <a:prstGeom prst="rect">
              <a:avLst/>
            </a:prstGeom>
          </p:spPr>
        </p:pic>
        <p:pic>
          <p:nvPicPr>
            <p:cNvPr id="6" name="Picture 5" descr="A graph with numbers and text&#10;&#10;AI-generated content may be incorrect.">
              <a:extLst>
                <a:ext uri="{FF2B5EF4-FFF2-40B4-BE49-F238E27FC236}">
                  <a16:creationId xmlns:a16="http://schemas.microsoft.com/office/drawing/2014/main" id="{5709D64D-1C8E-93F4-0A58-99A10812C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1211" y="3352908"/>
              <a:ext cx="5693600" cy="262258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04432BC-FD77-D2A8-F895-45638E1059CA}"/>
              </a:ext>
            </a:extLst>
          </p:cNvPr>
          <p:cNvSpPr txBox="1"/>
          <p:nvPr/>
        </p:nvSpPr>
        <p:spPr>
          <a:xfrm>
            <a:off x="2438400" y="914401"/>
            <a:ext cx="731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defRPr sz="3600" b="1">
                <a:solidFill>
                  <a:srgbClr val="00FFFF"/>
                </a:solidFill>
              </a:defRPr>
            </a:pPr>
            <a:r>
              <a:rPr lang="en-US" sz="3600" b="1" dirty="0">
                <a:solidFill>
                  <a:srgbClr val="00FFFF"/>
                </a:solidFill>
                <a:latin typeface="Calibri"/>
              </a:rPr>
              <a:t>WORKER ANXIETY ABOUT AI</a:t>
            </a:r>
            <a:endParaRPr sz="3600" b="1" dirty="0">
              <a:solidFill>
                <a:srgbClr val="00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3457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HAI 2025">
      <a:dk1>
        <a:sysClr val="windowText" lastClr="000000"/>
      </a:dk1>
      <a:lt1>
        <a:sysClr val="window" lastClr="FFFFFF"/>
      </a:lt1>
      <a:dk2>
        <a:srgbClr val="343333"/>
      </a:dk2>
      <a:lt2>
        <a:srgbClr val="EE2D28"/>
      </a:lt2>
      <a:accent1>
        <a:srgbClr val="421C13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AEABAB"/>
      </a:hlink>
      <a:folHlink>
        <a:srgbClr val="3A383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2952</TotalTime>
  <Words>1448</Words>
  <Application>Microsoft Office PowerPoint</Application>
  <PresentationFormat>Widescreen</PresentationFormat>
  <Paragraphs>226</Paragraphs>
  <Slides>32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Aptos</vt:lpstr>
      <vt:lpstr>Arial</vt:lpstr>
      <vt:lpstr>Calibri</vt:lpstr>
      <vt:lpstr>DM Sans 14pt</vt:lpstr>
      <vt:lpstr>DM Sans 14pt ExtraBold</vt:lpstr>
      <vt:lpstr>DM Sans 14pt Medium</vt:lpstr>
      <vt:lpstr>Microsoft Sans Serif</vt:lpstr>
      <vt:lpstr>Neue Haas Grotesk Text Pro</vt:lpstr>
      <vt:lpstr>NeueHaasGroteskDisp Pro Md</vt:lpstr>
      <vt:lpstr>NeueHaasGroteskText Pro Md</vt:lpstr>
      <vt:lpstr>Office Theme</vt:lpstr>
      <vt:lpstr>1_Office Theme</vt:lpstr>
      <vt:lpstr>Highest Exposure, Highest Stakes: AI's Impact on Work</vt:lpstr>
      <vt:lpstr>Before We Get Started</vt:lpstr>
      <vt:lpstr>Panel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View from the IP Frontier</vt:lpstr>
      <vt:lpstr>The 80/20 Inversion</vt:lpstr>
      <vt:lpstr>Inside IP Practice</vt:lpstr>
      <vt:lpstr>Leveraging MCP for Complex Workflows</vt:lpstr>
      <vt:lpstr>The Line</vt:lpstr>
      <vt:lpstr>Why the Human Stays: It’s the Rules</vt:lpstr>
      <vt:lpstr>The Upside: More Interesting Work</vt:lpstr>
      <vt:lpstr>Thank you for your interest.   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Sydney Polski</dc:creator>
  <cp:lastModifiedBy>Thomas Marlow</cp:lastModifiedBy>
  <cp:revision>15</cp:revision>
  <dcterms:created xsi:type="dcterms:W3CDTF">2024-12-18T14:53:51Z</dcterms:created>
  <dcterms:modified xsi:type="dcterms:W3CDTF">2026-07-16T15:35:39Z</dcterms:modified>
</cp:coreProperties>
</file>